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7"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High Tower Text" panose="02040502050506030303" pitchFamily="18" charset="0"/>
      <p:regular r:id="rId18"/>
      <p:italic r:id="rId19"/>
    </p:embeddedFont>
    <p:embeddedFont>
      <p:font typeface="Lora" pitchFamily="2" charset="0"/>
      <p:regular r:id="rId20"/>
      <p:bold r:id="rId21"/>
      <p:italic r:id="rId22"/>
      <p:boldItalic r:id="rId23"/>
    </p:embeddedFont>
    <p:embeddedFont>
      <p:font typeface="Source Sans 3"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54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584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C62E98-F494-1499-CF03-40FF665525AB}"/>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1">
            <a:extLst>
              <a:ext uri="{FF2B5EF4-FFF2-40B4-BE49-F238E27FC236}">
                <a16:creationId xmlns:a16="http://schemas.microsoft.com/office/drawing/2014/main" id="{F0B2B14E-7A66-73D1-9E8C-F86C77DC7C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50" y="305434"/>
            <a:ext cx="3740334" cy="1332865"/>
          </a:xfrm>
          <a:prstGeom prst="rect">
            <a:avLst/>
          </a:prstGeom>
        </p:spPr>
      </p:pic>
      <p:sp>
        <p:nvSpPr>
          <p:cNvPr id="5" name="TextBox 4">
            <a:extLst>
              <a:ext uri="{FF2B5EF4-FFF2-40B4-BE49-F238E27FC236}">
                <a16:creationId xmlns:a16="http://schemas.microsoft.com/office/drawing/2014/main" id="{F7E9557E-38FE-DE66-3C5C-B10989DBC2B8}"/>
              </a:ext>
            </a:extLst>
          </p:cNvPr>
          <p:cNvSpPr txBox="1"/>
          <p:nvPr/>
        </p:nvSpPr>
        <p:spPr>
          <a:xfrm>
            <a:off x="7710054" y="899168"/>
            <a:ext cx="7315200" cy="1070871"/>
          </a:xfrm>
          <a:prstGeom prst="rect">
            <a:avLst/>
          </a:prstGeom>
          <a:noFill/>
        </p:spPr>
        <p:txBody>
          <a:bodyPr wrap="square">
            <a:spAutoFit/>
          </a:bodyPr>
          <a:lstStyle/>
          <a:p>
            <a:pPr marL="0" marR="0" algn="ctr">
              <a:lnSpc>
                <a:spcPct val="107000"/>
              </a:lnSpc>
              <a:spcAft>
                <a:spcPts val="800"/>
              </a:spcAft>
              <a:buNone/>
            </a:pPr>
            <a:r>
              <a:rPr lang="ru-RU" sz="1800" b="1" kern="100" dirty="0">
                <a:effectLst/>
                <a:latin typeface="Calibri Light" panose="020F0302020204030204" pitchFamily="34" charset="0"/>
                <a:ea typeface="Calibri" panose="020F0502020204030204" pitchFamily="34" charset="0"/>
                <a:cs typeface="Arial" panose="020B0604020202020204" pitchFamily="34" charset="0"/>
              </a:rPr>
              <a:t>РОССИЙСКИЙ УНИВЕРСИТЕТ ДРУЖБЫ НАРОДОВ</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Aft>
                <a:spcPts val="800"/>
              </a:spcAft>
              <a:buNone/>
            </a:pPr>
            <a:r>
              <a:rPr lang="ru-RU" sz="1800" kern="100" dirty="0">
                <a:effectLst/>
                <a:latin typeface="Calibri Light" panose="020F0302020204030204" pitchFamily="34" charset="0"/>
                <a:ea typeface="Calibri" panose="020F0502020204030204" pitchFamily="34" charset="0"/>
                <a:cs typeface="Arial" panose="020B0604020202020204" pitchFamily="34" charset="0"/>
              </a:rPr>
              <a:t>Факультет физико-математических и естественных наук </a:t>
            </a:r>
            <a:br>
              <a:rPr lang="ru-RU" sz="1800" kern="100" dirty="0">
                <a:effectLst/>
                <a:latin typeface="Calibri Light" panose="020F0302020204030204" pitchFamily="34" charset="0"/>
                <a:ea typeface="Calibri" panose="020F0502020204030204" pitchFamily="34" charset="0"/>
                <a:cs typeface="Arial" panose="020B0604020202020204" pitchFamily="34" charset="0"/>
              </a:rPr>
            </a:br>
            <a:r>
              <a:rPr lang="ru-RU" sz="1800" kern="100" dirty="0">
                <a:effectLst/>
                <a:latin typeface="Calibri Light" panose="020F0302020204030204" pitchFamily="34" charset="0"/>
                <a:ea typeface="Calibri" panose="020F0502020204030204" pitchFamily="34" charset="0"/>
                <a:cs typeface="Arial" panose="020B0604020202020204" pitchFamily="34" charset="0"/>
              </a:rPr>
              <a:t>Кафедра прикладной информатики и теории вероятностей</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43C244E1-DED8-30E9-C2A4-B160661CD0D0}"/>
              </a:ext>
            </a:extLst>
          </p:cNvPr>
          <p:cNvSpPr txBox="1"/>
          <p:nvPr/>
        </p:nvSpPr>
        <p:spPr>
          <a:xfrm>
            <a:off x="723900" y="6156969"/>
            <a:ext cx="7315200" cy="1173463"/>
          </a:xfrm>
          <a:prstGeom prst="rect">
            <a:avLst/>
          </a:prstGeom>
          <a:noFill/>
        </p:spPr>
        <p:txBody>
          <a:bodyPr wrap="square">
            <a:spAutoFit/>
          </a:bodyPr>
          <a:lstStyle/>
          <a:p>
            <a:pPr marL="0" marR="0">
              <a:lnSpc>
                <a:spcPct val="107000"/>
              </a:lnSpc>
              <a:spcAft>
                <a:spcPts val="800"/>
              </a:spcAft>
              <a:buNone/>
            </a:pPr>
            <a:r>
              <a:rPr lang="ru-RU" sz="1800" b="1" kern="100" dirty="0">
                <a:effectLst/>
                <a:latin typeface="Calibri Light" panose="020F0302020204030204" pitchFamily="34" charset="0"/>
                <a:ea typeface="Calibri" panose="020F0502020204030204" pitchFamily="34" charset="0"/>
                <a:cs typeface="Arial" panose="020B0604020202020204" pitchFamily="34" charset="0"/>
              </a:rPr>
              <a:t>Студент:</a:t>
            </a:r>
            <a:r>
              <a:rPr lang="ru-RU" sz="1800" kern="100" dirty="0">
                <a:effectLst/>
                <a:latin typeface="Calibri Light" panose="020F0302020204030204" pitchFamily="34" charset="0"/>
                <a:ea typeface="Calibri" panose="020F0502020204030204" pitchFamily="34" charset="0"/>
                <a:cs typeface="Arial" panose="020B0604020202020204" pitchFamily="34" charset="0"/>
              </a:rPr>
              <a:t> Эйвази Мани</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ru-RU" sz="1800" kern="100" dirty="0">
                <a:effectLst/>
                <a:latin typeface="Calibri Light" panose="020F0302020204030204" pitchFamily="34" charset="0"/>
                <a:ea typeface="Calibri" panose="020F0502020204030204" pitchFamily="34" charset="0"/>
                <a:cs typeface="Arial" panose="020B0604020202020204" pitchFamily="34" charset="0"/>
              </a:rPr>
              <a:t> </a:t>
            </a:r>
            <a:r>
              <a:rPr lang="ru-RU" sz="1800" b="1" kern="100" dirty="0">
                <a:effectLst/>
                <a:latin typeface="Calibri Light" panose="020F0302020204030204" pitchFamily="34" charset="0"/>
                <a:ea typeface="Calibri" panose="020F0502020204030204" pitchFamily="34" charset="0"/>
                <a:cs typeface="Arial" panose="020B0604020202020204" pitchFamily="34" charset="0"/>
              </a:rPr>
              <a:t>Группа:</a:t>
            </a:r>
            <a:r>
              <a:rPr lang="ru-RU" sz="1800" kern="100" dirty="0">
                <a:effectLst/>
                <a:latin typeface="Calibri Light" panose="020F0302020204030204" pitchFamily="34" charset="0"/>
                <a:ea typeface="Calibri" panose="020F0502020204030204" pitchFamily="34" charset="0"/>
                <a:cs typeface="Arial" panose="020B0604020202020204" pitchFamily="34" charset="0"/>
              </a:rPr>
              <a:t> НПИбд-03-24</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Aft>
                <a:spcPts val="800"/>
              </a:spcAft>
              <a:buNone/>
            </a:pPr>
            <a:r>
              <a:rPr lang="ru-RU" sz="1800" kern="100" dirty="0">
                <a:effectLst/>
                <a:latin typeface="Calibri Light" panose="020F0302020204030204" pitchFamily="34" charset="0"/>
                <a:ea typeface="Calibri" panose="020F0502020204030204" pitchFamily="34" charset="0"/>
                <a:cs typeface="Arial" panose="020B0604020202020204" pitchFamily="34" charset="0"/>
              </a:rPr>
              <a:t> </a:t>
            </a:r>
            <a:r>
              <a:rPr lang="ru-RU" sz="1800" b="1" kern="100" dirty="0">
                <a:effectLst/>
                <a:latin typeface="Calibri Light" panose="020F0302020204030204" pitchFamily="34" charset="0"/>
                <a:ea typeface="Calibri" panose="020F0502020204030204" pitchFamily="34" charset="0"/>
                <a:cs typeface="Arial" panose="020B0604020202020204" pitchFamily="34" charset="0"/>
              </a:rPr>
              <a:t>Студенческий билет №: </a:t>
            </a:r>
            <a:r>
              <a:rPr lang="ru-RU" sz="1800" kern="100" dirty="0">
                <a:effectLst/>
                <a:latin typeface="Calibri Light" panose="020F0302020204030204" pitchFamily="34" charset="0"/>
                <a:ea typeface="Calibri" panose="020F0502020204030204" pitchFamily="34" charset="0"/>
                <a:cs typeface="Arial" panose="020B0604020202020204" pitchFamily="34" charset="0"/>
              </a:rPr>
              <a:t>1032245107</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 0">
            <a:extLst>
              <a:ext uri="{FF2B5EF4-FFF2-40B4-BE49-F238E27FC236}">
                <a16:creationId xmlns:a16="http://schemas.microsoft.com/office/drawing/2014/main" id="{52BFEB84-DC3E-4309-ECEF-87A011C85AC0}"/>
              </a:ext>
            </a:extLst>
          </p:cNvPr>
          <p:cNvSpPr/>
          <p:nvPr/>
        </p:nvSpPr>
        <p:spPr>
          <a:xfrm>
            <a:off x="3848728" y="4161319"/>
            <a:ext cx="6932943" cy="707887"/>
          </a:xfrm>
          <a:prstGeom prst="rect">
            <a:avLst/>
          </a:prstGeom>
          <a:noFill/>
          <a:ln/>
        </p:spPr>
        <p:txBody>
          <a:bodyPr wrap="square" lIns="0" tIns="0" rIns="0" bIns="0" rtlCol="0" anchor="t"/>
          <a:lstStyle/>
          <a:p>
            <a:pPr>
              <a:lnSpc>
                <a:spcPts val="4850"/>
              </a:lnSpc>
            </a:pPr>
            <a:r>
              <a:rPr lang="en-US" sz="2400" dirty="0" err="1">
                <a:solidFill>
                  <a:srgbClr val="38512F"/>
                </a:solidFill>
                <a:latin typeface="Lora" pitchFamily="34" charset="0"/>
                <a:ea typeface="Lora" pitchFamily="34" charset="-122"/>
                <a:cs typeface="Lora" pitchFamily="34" charset="-120"/>
              </a:rPr>
              <a:t>Модель</a:t>
            </a:r>
            <a:r>
              <a:rPr lang="en-US" sz="2400" dirty="0">
                <a:solidFill>
                  <a:srgbClr val="38512F"/>
                </a:solidFill>
                <a:latin typeface="Lora" pitchFamily="34" charset="0"/>
                <a:ea typeface="Lora" pitchFamily="34" charset="-122"/>
                <a:cs typeface="Lora" pitchFamily="34" charset="-120"/>
              </a:rPr>
              <a:t> </a:t>
            </a:r>
            <a:r>
              <a:rPr lang="en-US" sz="2400" dirty="0" err="1">
                <a:solidFill>
                  <a:srgbClr val="38512F"/>
                </a:solidFill>
                <a:latin typeface="Lora" pitchFamily="34" charset="0"/>
                <a:ea typeface="Lora" pitchFamily="34" charset="-122"/>
                <a:cs typeface="Lora" pitchFamily="34" charset="-120"/>
              </a:rPr>
              <a:t>Доступа</a:t>
            </a:r>
            <a:r>
              <a:rPr lang="en-US" sz="2400" dirty="0">
                <a:solidFill>
                  <a:srgbClr val="38512F"/>
                </a:solidFill>
                <a:latin typeface="Lora" pitchFamily="34" charset="0"/>
                <a:ea typeface="Lora" pitchFamily="34" charset="-122"/>
                <a:cs typeface="Lora" pitchFamily="34" charset="-120"/>
              </a:rPr>
              <a:t> </a:t>
            </a:r>
            <a:r>
              <a:rPr lang="en-US" sz="2400" dirty="0" err="1">
                <a:solidFill>
                  <a:srgbClr val="38512F"/>
                </a:solidFill>
                <a:latin typeface="Lora" pitchFamily="34" charset="0"/>
                <a:ea typeface="Lora" pitchFamily="34" charset="-122"/>
                <a:cs typeface="Lora" pitchFamily="34" charset="-120"/>
              </a:rPr>
              <a:t>AppArmor</a:t>
            </a:r>
            <a:endParaRPr lang="en-US" sz="2400" dirty="0"/>
          </a:p>
        </p:txBody>
      </p:sp>
      <p:sp>
        <p:nvSpPr>
          <p:cNvPr id="11" name="Text 0">
            <a:extLst>
              <a:ext uri="{FF2B5EF4-FFF2-40B4-BE49-F238E27FC236}">
                <a16:creationId xmlns:a16="http://schemas.microsoft.com/office/drawing/2014/main" id="{2697B9E4-3FE2-9B56-A57D-84C445D1BB75}"/>
              </a:ext>
            </a:extLst>
          </p:cNvPr>
          <p:cNvSpPr/>
          <p:nvPr/>
        </p:nvSpPr>
        <p:spPr>
          <a:xfrm>
            <a:off x="3843532" y="3406913"/>
            <a:ext cx="6932943" cy="707887"/>
          </a:xfrm>
          <a:prstGeom prst="rect">
            <a:avLst/>
          </a:prstGeom>
          <a:noFill/>
          <a:ln/>
        </p:spPr>
        <p:txBody>
          <a:bodyPr wrap="square" lIns="0" tIns="0" rIns="0" bIns="0" rtlCol="0" anchor="t"/>
          <a:lstStyle/>
          <a:p>
            <a:pPr marL="0" indent="0" algn="ctr">
              <a:lnSpc>
                <a:spcPts val="5500"/>
              </a:lnSpc>
              <a:buNone/>
            </a:pPr>
            <a:r>
              <a:rPr lang="ru-RU" sz="4000" b="1" dirty="0">
                <a:solidFill>
                  <a:srgbClr val="38512F"/>
                </a:solidFill>
                <a:latin typeface="High Tower Text" panose="02040502050506030303" pitchFamily="18" charset="0"/>
              </a:rPr>
              <a:t>Презентация №9</a:t>
            </a:r>
            <a:endParaRPr lang="en-US" sz="4000" b="1" dirty="0">
              <a:latin typeface="High Tower Text" panose="02040502050506030303" pitchFamily="18" charset="0"/>
            </a:endParaRPr>
          </a:p>
        </p:txBody>
      </p:sp>
    </p:spTree>
    <p:extLst>
      <p:ext uri="{BB962C8B-B14F-4D97-AF65-F5344CB8AC3E}">
        <p14:creationId xmlns:p14="http://schemas.microsoft.com/office/powerpoint/2010/main" val="205197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2842" y="1056561"/>
            <a:ext cx="5183148" cy="411004"/>
          </a:xfrm>
          <a:prstGeom prst="rect">
            <a:avLst/>
          </a:prstGeom>
          <a:noFill/>
          <a:ln/>
        </p:spPr>
        <p:txBody>
          <a:bodyPr wrap="none" lIns="0" tIns="0" rIns="0" bIns="0" rtlCol="0" anchor="t"/>
          <a:lstStyle/>
          <a:p>
            <a:pPr marL="0" indent="0" algn="l">
              <a:lnSpc>
                <a:spcPts val="3200"/>
              </a:lnSpc>
              <a:buNone/>
            </a:pPr>
            <a:r>
              <a:rPr lang="en-US" sz="2550" dirty="0">
                <a:solidFill>
                  <a:srgbClr val="38512F"/>
                </a:solidFill>
                <a:latin typeface="Lora" pitchFamily="34" charset="0"/>
                <a:ea typeface="Lora" pitchFamily="34" charset="-122"/>
                <a:cs typeface="Lora" pitchFamily="34" charset="-120"/>
              </a:rPr>
              <a:t>Диагностика и Журналирование</a:t>
            </a:r>
            <a:endParaRPr lang="en-US" sz="2550" dirty="0"/>
          </a:p>
        </p:txBody>
      </p:sp>
      <p:sp>
        <p:nvSpPr>
          <p:cNvPr id="3" name="Text 1"/>
          <p:cNvSpPr/>
          <p:nvPr/>
        </p:nvSpPr>
        <p:spPr>
          <a:xfrm>
            <a:off x="832842" y="1758910"/>
            <a:ext cx="12964716" cy="256223"/>
          </a:xfrm>
          <a:prstGeom prst="rect">
            <a:avLst/>
          </a:prstGeom>
          <a:noFill/>
          <a:ln/>
        </p:spPr>
        <p:txBody>
          <a:bodyPr wrap="non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Эффективное использование AppArmor требует постоянного мониторинга и анализа журналов для выявления и устранения проблем с доступом.</a:t>
            </a:r>
            <a:endParaRPr lang="en-US" sz="1350" dirty="0"/>
          </a:p>
        </p:txBody>
      </p:sp>
      <p:sp>
        <p:nvSpPr>
          <p:cNvPr id="4" name="Text 2"/>
          <p:cNvSpPr/>
          <p:nvPr/>
        </p:nvSpPr>
        <p:spPr>
          <a:xfrm>
            <a:off x="832842" y="2324576"/>
            <a:ext cx="2055019" cy="256818"/>
          </a:xfrm>
          <a:prstGeom prst="rect">
            <a:avLst/>
          </a:prstGeom>
          <a:noFill/>
          <a:ln/>
        </p:spPr>
        <p:txBody>
          <a:bodyPr wrap="none" lIns="0" tIns="0" rIns="0" bIns="0" rtlCol="0" anchor="t"/>
          <a:lstStyle/>
          <a:p>
            <a:pPr marL="0" indent="0" algn="l">
              <a:lnSpc>
                <a:spcPts val="2000"/>
              </a:lnSpc>
              <a:buNone/>
            </a:pPr>
            <a:r>
              <a:rPr lang="en-US" sz="1600" dirty="0">
                <a:solidFill>
                  <a:srgbClr val="38512F"/>
                </a:solidFill>
                <a:latin typeface="Lora" pitchFamily="34" charset="0"/>
                <a:ea typeface="Lora" pitchFamily="34" charset="-122"/>
                <a:cs typeface="Lora" pitchFamily="34" charset="-120"/>
              </a:rPr>
              <a:t>Анализ Отказов</a:t>
            </a:r>
            <a:endParaRPr lang="en-US" sz="1600" dirty="0"/>
          </a:p>
        </p:txBody>
      </p:sp>
      <p:sp>
        <p:nvSpPr>
          <p:cNvPr id="5" name="Text 3"/>
          <p:cNvSpPr/>
          <p:nvPr/>
        </p:nvSpPr>
        <p:spPr>
          <a:xfrm>
            <a:off x="832842" y="2727008"/>
            <a:ext cx="6269355" cy="768668"/>
          </a:xfrm>
          <a:prstGeom prst="rect">
            <a:avLst/>
          </a:prstGeom>
          <a:noFill/>
          <a:ln/>
        </p:spPr>
        <p:txBody>
          <a:bodyPr wrap="squar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Все события, связанные с AppArmor, включая заблокированные или разрешённые действия, записываются в системные журналы. Основные места для проверки:</a:t>
            </a:r>
            <a:endParaRPr lang="en-US" sz="1350" dirty="0"/>
          </a:p>
        </p:txBody>
      </p:sp>
      <p:sp>
        <p:nvSpPr>
          <p:cNvPr id="6" name="Text 4"/>
          <p:cNvSpPr/>
          <p:nvPr/>
        </p:nvSpPr>
        <p:spPr>
          <a:xfrm>
            <a:off x="832842" y="3626763"/>
            <a:ext cx="6269355" cy="1362551"/>
          </a:xfrm>
          <a:prstGeom prst="rect">
            <a:avLst/>
          </a:prstGeom>
          <a:noFill/>
          <a:ln/>
        </p:spPr>
        <p:txBody>
          <a:bodyPr wrap="square" lIns="0" tIns="0" rIns="0" bIns="0" rtlCol="0" anchor="t"/>
          <a:lstStyle/>
          <a:p>
            <a:pPr marL="342900" indent="-342900" algn="l">
              <a:lnSpc>
                <a:spcPts val="2000"/>
              </a:lnSpc>
              <a:buSzPct val="100000"/>
              <a:buChar char="•"/>
            </a:pPr>
            <a:r>
              <a:rPr lang="en-US" sz="1350" b="1" dirty="0">
                <a:solidFill>
                  <a:srgbClr val="3A3630"/>
                </a:solidFill>
                <a:latin typeface="Source Sans 3" pitchFamily="34" charset="0"/>
                <a:ea typeface="Source Sans 3" pitchFamily="34" charset="-122"/>
                <a:cs typeface="Source Sans 3" pitchFamily="34" charset="-120"/>
              </a:rPr>
              <a:t>dmesg:</a:t>
            </a:r>
            <a:r>
              <a:rPr lang="en-US" sz="1350" dirty="0">
                <a:solidFill>
                  <a:srgbClr val="3A3630"/>
                </a:solidFill>
                <a:latin typeface="Source Sans 3" pitchFamily="34" charset="0"/>
                <a:ea typeface="Source Sans 3" pitchFamily="34" charset="-122"/>
                <a:cs typeface="Source Sans 3" pitchFamily="34" charset="-120"/>
              </a:rPr>
              <a:t> Ядерный буфер сообщений, где можно увидеть низкоуровневые сообщения о блокировках AppArmor.</a:t>
            </a:r>
            <a:endParaRPr lang="en-US" sz="1350" dirty="0"/>
          </a:p>
          <a:p>
            <a:pPr marL="342900" indent="-342900" algn="l">
              <a:lnSpc>
                <a:spcPts val="2000"/>
              </a:lnSpc>
              <a:buSzPct val="100000"/>
              <a:buChar char="•"/>
            </a:pPr>
            <a:r>
              <a:rPr lang="en-US" sz="1350" b="1" dirty="0">
                <a:solidFill>
                  <a:srgbClr val="3A3630"/>
                </a:solidFill>
                <a:latin typeface="Source Sans 3" pitchFamily="34" charset="0"/>
                <a:ea typeface="Source Sans 3" pitchFamily="34" charset="-122"/>
                <a:cs typeface="Source Sans 3" pitchFamily="34" charset="-120"/>
              </a:rPr>
              <a:t>audit.log:</a:t>
            </a:r>
            <a:r>
              <a:rPr lang="en-US" sz="1350" dirty="0">
                <a:solidFill>
                  <a:srgbClr val="3A3630"/>
                </a:solidFill>
                <a:latin typeface="Source Sans 3" pitchFamily="34" charset="0"/>
                <a:ea typeface="Source Sans 3" pitchFamily="34" charset="-122"/>
                <a:cs typeface="Source Sans 3" pitchFamily="34" charset="-120"/>
              </a:rPr>
              <a:t> Системный журнал аудита (часто </a:t>
            </a:r>
            <a:r>
              <a:rPr lang="en-US" sz="1350" dirty="0">
                <a:solidFill>
                  <a:srgbClr val="3A3630"/>
                </a:solidFill>
                <a:highlight>
                  <a:srgbClr val="F1E8DA"/>
                </a:highlight>
                <a:latin typeface="Consolas" pitchFamily="34" charset="0"/>
                <a:ea typeface="Consolas" pitchFamily="34" charset="-122"/>
                <a:cs typeface="Consolas" pitchFamily="34" charset="-120"/>
              </a:rPr>
              <a:t>/var/log/audit/audit.log</a:t>
            </a:r>
            <a:r>
              <a:rPr lang="en-US" sz="1350" dirty="0">
                <a:solidFill>
                  <a:srgbClr val="3A3630"/>
                </a:solidFill>
                <a:latin typeface="Source Sans 3" pitchFamily="34" charset="0"/>
                <a:ea typeface="Source Sans 3" pitchFamily="34" charset="-122"/>
                <a:cs typeface="Source Sans 3" pitchFamily="34" charset="-120"/>
              </a:rPr>
              <a:t>), который предоставляет детальную информацию о событиях безопасности, включая </a:t>
            </a:r>
            <a:r>
              <a:rPr lang="en-US" sz="1350" dirty="0">
                <a:solidFill>
                  <a:srgbClr val="3A3630"/>
                </a:solidFill>
                <a:highlight>
                  <a:srgbClr val="F1E8DA"/>
                </a:highlight>
                <a:latin typeface="Consolas" pitchFamily="34" charset="0"/>
                <a:ea typeface="Consolas" pitchFamily="34" charset="-122"/>
                <a:cs typeface="Consolas" pitchFamily="34" charset="-120"/>
              </a:rPr>
              <a:t>DENIED</a:t>
            </a:r>
            <a:r>
              <a:rPr lang="en-US" sz="1350" dirty="0">
                <a:solidFill>
                  <a:srgbClr val="3A3630"/>
                </a:solidFill>
                <a:latin typeface="Source Sans 3" pitchFamily="34" charset="0"/>
                <a:ea typeface="Source Sans 3" pitchFamily="34" charset="-122"/>
                <a:cs typeface="Source Sans 3" pitchFamily="34" charset="-120"/>
              </a:rPr>
              <a:t> и </a:t>
            </a:r>
            <a:r>
              <a:rPr lang="en-US" sz="1350" dirty="0">
                <a:solidFill>
                  <a:srgbClr val="3A3630"/>
                </a:solidFill>
                <a:highlight>
                  <a:srgbClr val="F1E8DA"/>
                </a:highlight>
                <a:latin typeface="Consolas" pitchFamily="34" charset="0"/>
                <a:ea typeface="Consolas" pitchFamily="34" charset="-122"/>
                <a:cs typeface="Consolas" pitchFamily="34" charset="-120"/>
              </a:rPr>
              <a:t>ALLOWED</a:t>
            </a:r>
            <a:r>
              <a:rPr lang="en-US" sz="1350" dirty="0">
                <a:solidFill>
                  <a:srgbClr val="3A3630"/>
                </a:solidFill>
                <a:latin typeface="Source Sans 3" pitchFamily="34" charset="0"/>
                <a:ea typeface="Source Sans 3" pitchFamily="34" charset="-122"/>
                <a:cs typeface="Source Sans 3" pitchFamily="34" charset="-120"/>
              </a:rPr>
              <a:t> записи от AppArmor.</a:t>
            </a:r>
            <a:endParaRPr lang="en-US" sz="1350" dirty="0"/>
          </a:p>
        </p:txBody>
      </p:sp>
      <p:sp>
        <p:nvSpPr>
          <p:cNvPr id="7" name="Text 5"/>
          <p:cNvSpPr/>
          <p:nvPr/>
        </p:nvSpPr>
        <p:spPr>
          <a:xfrm>
            <a:off x="832842" y="5120402"/>
            <a:ext cx="6269355" cy="256223"/>
          </a:xfrm>
          <a:prstGeom prst="rect">
            <a:avLst/>
          </a:prstGeom>
          <a:noFill/>
          <a:ln/>
        </p:spPr>
        <p:txBody>
          <a:bodyPr wrap="non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Понимание этих записей критически важно для отладки и создания профилей.</a:t>
            </a:r>
            <a:endParaRPr lang="en-US" sz="1350" dirty="0"/>
          </a:p>
        </p:txBody>
      </p:sp>
      <p:sp>
        <p:nvSpPr>
          <p:cNvPr id="8" name="Text 6"/>
          <p:cNvSpPr/>
          <p:nvPr/>
        </p:nvSpPr>
        <p:spPr>
          <a:xfrm>
            <a:off x="7535823" y="2324576"/>
            <a:ext cx="2055019" cy="256818"/>
          </a:xfrm>
          <a:prstGeom prst="rect">
            <a:avLst/>
          </a:prstGeom>
          <a:noFill/>
          <a:ln/>
        </p:spPr>
        <p:txBody>
          <a:bodyPr wrap="none" lIns="0" tIns="0" rIns="0" bIns="0" rtlCol="0" anchor="t"/>
          <a:lstStyle/>
          <a:p>
            <a:pPr marL="0" indent="0" algn="l">
              <a:lnSpc>
                <a:spcPts val="2000"/>
              </a:lnSpc>
              <a:buNone/>
            </a:pPr>
            <a:r>
              <a:rPr lang="en-US" sz="1600" dirty="0">
                <a:solidFill>
                  <a:srgbClr val="38512F"/>
                </a:solidFill>
                <a:latin typeface="Lora" pitchFamily="34" charset="0"/>
                <a:ea typeface="Lora" pitchFamily="34" charset="-122"/>
                <a:cs typeface="Lora" pitchFamily="34" charset="-120"/>
              </a:rPr>
              <a:t>Примеры Записей</a:t>
            </a:r>
            <a:endParaRPr lang="en-US" sz="1600" dirty="0"/>
          </a:p>
        </p:txBody>
      </p:sp>
      <p:sp>
        <p:nvSpPr>
          <p:cNvPr id="9" name="Text 7"/>
          <p:cNvSpPr/>
          <p:nvPr/>
        </p:nvSpPr>
        <p:spPr>
          <a:xfrm>
            <a:off x="7535823" y="2727008"/>
            <a:ext cx="6269355" cy="256223"/>
          </a:xfrm>
          <a:prstGeom prst="rect">
            <a:avLst/>
          </a:prstGeom>
          <a:noFill/>
          <a:ln/>
        </p:spPr>
        <p:txBody>
          <a:bodyPr wrap="non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В журналах вы можете найти записи, подобные этим:</a:t>
            </a:r>
            <a:endParaRPr lang="en-US" sz="1350" dirty="0"/>
          </a:p>
        </p:txBody>
      </p:sp>
      <p:sp>
        <p:nvSpPr>
          <p:cNvPr id="10" name="Shape 8"/>
          <p:cNvSpPr/>
          <p:nvPr/>
        </p:nvSpPr>
        <p:spPr>
          <a:xfrm>
            <a:off x="7535823" y="3147060"/>
            <a:ext cx="6269355" cy="1030605"/>
          </a:xfrm>
          <a:prstGeom prst="roundRect">
            <a:avLst>
              <a:gd name="adj" fmla="val 2542"/>
            </a:avLst>
          </a:prstGeom>
          <a:solidFill>
            <a:srgbClr val="F1E8DA"/>
          </a:solidFill>
          <a:ln/>
        </p:spPr>
      </p:sp>
      <p:sp>
        <p:nvSpPr>
          <p:cNvPr id="11" name="Shape 9"/>
          <p:cNvSpPr/>
          <p:nvPr/>
        </p:nvSpPr>
        <p:spPr>
          <a:xfrm>
            <a:off x="7527131" y="3147060"/>
            <a:ext cx="6286738" cy="1030605"/>
          </a:xfrm>
          <a:prstGeom prst="roundRect">
            <a:avLst>
              <a:gd name="adj" fmla="val 2542"/>
            </a:avLst>
          </a:prstGeom>
          <a:solidFill>
            <a:srgbClr val="F1E8DA"/>
          </a:solidFill>
          <a:ln/>
        </p:spPr>
      </p:sp>
      <p:sp>
        <p:nvSpPr>
          <p:cNvPr id="12" name="Text 10"/>
          <p:cNvSpPr/>
          <p:nvPr/>
        </p:nvSpPr>
        <p:spPr>
          <a:xfrm>
            <a:off x="7701796" y="3278029"/>
            <a:ext cx="5937409" cy="768668"/>
          </a:xfrm>
          <a:prstGeom prst="rect">
            <a:avLst/>
          </a:prstGeom>
          <a:noFill/>
          <a:ln/>
        </p:spPr>
        <p:txBody>
          <a:bodyPr wrap="square" lIns="0" tIns="0" rIns="0" bIns="0" rtlCol="0" anchor="t"/>
          <a:lstStyle/>
          <a:p>
            <a:pPr marL="0" indent="0" algn="l">
              <a:lnSpc>
                <a:spcPts val="2000"/>
              </a:lnSpc>
              <a:buNone/>
            </a:pPr>
            <a:r>
              <a:rPr lang="en-US" sz="1350" dirty="0">
                <a:solidFill>
                  <a:srgbClr val="3A3630"/>
                </a:solidFill>
                <a:highlight>
                  <a:srgbClr val="F1E8DA"/>
                </a:highlight>
                <a:latin typeface="Consolas" pitchFamily="34" charset="0"/>
                <a:ea typeface="Consolas" pitchFamily="34" charset="-122"/>
                <a:cs typeface="Consolas" pitchFamily="34" charset="-120"/>
              </a:rPr>
              <a:t>type=APPARMOR AUDIT_TYPE="AVC" comm="program" ... profile="profile_name" operation="open" name="/path/to/file" pid=1234 ... DENIED</a:t>
            </a:r>
            <a:endParaRPr lang="en-US" sz="1350" dirty="0"/>
          </a:p>
        </p:txBody>
      </p:sp>
      <p:sp>
        <p:nvSpPr>
          <p:cNvPr id="13" name="Text 11"/>
          <p:cNvSpPr/>
          <p:nvPr/>
        </p:nvSpPr>
        <p:spPr>
          <a:xfrm>
            <a:off x="7535823" y="4341495"/>
            <a:ext cx="6269355" cy="542925"/>
          </a:xfrm>
          <a:prstGeom prst="rect">
            <a:avLst/>
          </a:prstGeom>
          <a:noFill/>
          <a:ln/>
        </p:spPr>
        <p:txBody>
          <a:bodyPr wrap="squar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Эта запись указывает на то, что программа с профилем </a:t>
            </a:r>
            <a:r>
              <a:rPr lang="en-US" sz="1350" dirty="0">
                <a:solidFill>
                  <a:srgbClr val="3A3630"/>
                </a:solidFill>
                <a:highlight>
                  <a:srgbClr val="F1E8DA"/>
                </a:highlight>
                <a:latin typeface="Consolas" pitchFamily="34" charset="0"/>
                <a:ea typeface="Consolas" pitchFamily="34" charset="-122"/>
                <a:cs typeface="Consolas" pitchFamily="34" charset="-120"/>
              </a:rPr>
              <a:t>profile_name</a:t>
            </a:r>
            <a:r>
              <a:rPr lang="en-US" sz="1350" dirty="0">
                <a:solidFill>
                  <a:srgbClr val="3A3630"/>
                </a:solidFill>
                <a:latin typeface="Source Sans 3" pitchFamily="34" charset="0"/>
                <a:ea typeface="Source Sans 3" pitchFamily="34" charset="-122"/>
                <a:cs typeface="Source Sans 3" pitchFamily="34" charset="-120"/>
              </a:rPr>
              <a:t> пыталась открыть файл </a:t>
            </a:r>
            <a:r>
              <a:rPr lang="en-US" sz="1350" dirty="0">
                <a:solidFill>
                  <a:srgbClr val="3A3630"/>
                </a:solidFill>
                <a:highlight>
                  <a:srgbClr val="F1E8DA"/>
                </a:highlight>
                <a:latin typeface="Consolas" pitchFamily="34" charset="0"/>
                <a:ea typeface="Consolas" pitchFamily="34" charset="-122"/>
                <a:cs typeface="Consolas" pitchFamily="34" charset="-120"/>
              </a:rPr>
              <a:t>/path/to/file</a:t>
            </a:r>
            <a:r>
              <a:rPr lang="en-US" sz="1350" dirty="0">
                <a:solidFill>
                  <a:srgbClr val="3A3630"/>
                </a:solidFill>
                <a:latin typeface="Source Sans 3" pitchFamily="34" charset="0"/>
                <a:ea typeface="Source Sans 3" pitchFamily="34" charset="-122"/>
                <a:cs typeface="Source Sans 3" pitchFamily="34" charset="-120"/>
              </a:rPr>
              <a:t>, и это действие было заблокировано (</a:t>
            </a:r>
            <a:r>
              <a:rPr lang="en-US" sz="1350" dirty="0">
                <a:solidFill>
                  <a:srgbClr val="3A3630"/>
                </a:solidFill>
                <a:highlight>
                  <a:srgbClr val="F1E8DA"/>
                </a:highlight>
                <a:latin typeface="Consolas" pitchFamily="34" charset="0"/>
                <a:ea typeface="Consolas" pitchFamily="34" charset="-122"/>
                <a:cs typeface="Consolas" pitchFamily="34" charset="-120"/>
              </a:rPr>
              <a:t>DENIED</a:t>
            </a:r>
            <a:r>
              <a:rPr lang="en-US" sz="1350" dirty="0">
                <a:solidFill>
                  <a:srgbClr val="3A3630"/>
                </a:solidFill>
                <a:latin typeface="Source Sans 3" pitchFamily="34" charset="0"/>
                <a:ea typeface="Source Sans 3" pitchFamily="34" charset="-122"/>
                <a:cs typeface="Source Sans 3" pitchFamily="34" charset="-120"/>
              </a:rPr>
              <a:t>).</a:t>
            </a:r>
            <a:endParaRPr lang="en-US" sz="1350" dirty="0"/>
          </a:p>
        </p:txBody>
      </p:sp>
      <p:sp>
        <p:nvSpPr>
          <p:cNvPr id="14" name="Shape 12"/>
          <p:cNvSpPr/>
          <p:nvPr/>
        </p:nvSpPr>
        <p:spPr>
          <a:xfrm>
            <a:off x="7535823" y="5048250"/>
            <a:ext cx="6269355" cy="1030605"/>
          </a:xfrm>
          <a:prstGeom prst="roundRect">
            <a:avLst>
              <a:gd name="adj" fmla="val 2542"/>
            </a:avLst>
          </a:prstGeom>
          <a:solidFill>
            <a:srgbClr val="F1E8DA"/>
          </a:solidFill>
          <a:ln/>
        </p:spPr>
      </p:sp>
      <p:sp>
        <p:nvSpPr>
          <p:cNvPr id="15" name="Shape 13"/>
          <p:cNvSpPr/>
          <p:nvPr/>
        </p:nvSpPr>
        <p:spPr>
          <a:xfrm>
            <a:off x="7527131" y="5048250"/>
            <a:ext cx="6286738" cy="1030605"/>
          </a:xfrm>
          <a:prstGeom prst="roundRect">
            <a:avLst>
              <a:gd name="adj" fmla="val 2542"/>
            </a:avLst>
          </a:prstGeom>
          <a:solidFill>
            <a:srgbClr val="F1E8DA"/>
          </a:solidFill>
          <a:ln/>
        </p:spPr>
      </p:sp>
      <p:sp>
        <p:nvSpPr>
          <p:cNvPr id="16" name="Text 14"/>
          <p:cNvSpPr/>
          <p:nvPr/>
        </p:nvSpPr>
        <p:spPr>
          <a:xfrm>
            <a:off x="7701796" y="5179219"/>
            <a:ext cx="5937409" cy="768668"/>
          </a:xfrm>
          <a:prstGeom prst="rect">
            <a:avLst/>
          </a:prstGeom>
          <a:noFill/>
          <a:ln/>
        </p:spPr>
        <p:txBody>
          <a:bodyPr wrap="square" lIns="0" tIns="0" rIns="0" bIns="0" rtlCol="0" anchor="t"/>
          <a:lstStyle/>
          <a:p>
            <a:pPr marL="0" indent="0" algn="l">
              <a:lnSpc>
                <a:spcPts val="2000"/>
              </a:lnSpc>
              <a:buNone/>
            </a:pPr>
            <a:r>
              <a:rPr lang="en-US" sz="1350" dirty="0">
                <a:solidFill>
                  <a:srgbClr val="3A3630"/>
                </a:solidFill>
                <a:highlight>
                  <a:srgbClr val="F1E8DA"/>
                </a:highlight>
                <a:latin typeface="Consolas" pitchFamily="34" charset="0"/>
                <a:ea typeface="Consolas" pitchFamily="34" charset="-122"/>
                <a:cs typeface="Consolas" pitchFamily="34" charset="-120"/>
              </a:rPr>
              <a:t>type=APPARMOR AUDIT_TYPE="AVC" comm="program" ... profile="profile_name" operation="open" name="/path/to/file" pid=1234 ... ALLOWED</a:t>
            </a:r>
            <a:endParaRPr lang="en-US" sz="1350" dirty="0"/>
          </a:p>
        </p:txBody>
      </p:sp>
      <p:sp>
        <p:nvSpPr>
          <p:cNvPr id="17" name="Text 15"/>
          <p:cNvSpPr/>
          <p:nvPr/>
        </p:nvSpPr>
        <p:spPr>
          <a:xfrm>
            <a:off x="7535823" y="6242685"/>
            <a:ext cx="6269355" cy="799148"/>
          </a:xfrm>
          <a:prstGeom prst="rect">
            <a:avLst/>
          </a:prstGeom>
          <a:noFill/>
          <a:ln/>
        </p:spPr>
        <p:txBody>
          <a:bodyPr wrap="square" lIns="0" tIns="0" rIns="0" bIns="0" rtlCol="0" anchor="t"/>
          <a:lstStyle/>
          <a:p>
            <a:pPr marL="0" indent="0" algn="l">
              <a:lnSpc>
                <a:spcPts val="2000"/>
              </a:lnSpc>
              <a:buNone/>
            </a:pPr>
            <a:r>
              <a:rPr lang="en-US" sz="1350" dirty="0">
                <a:solidFill>
                  <a:srgbClr val="3A3630"/>
                </a:solidFill>
                <a:latin typeface="Source Sans 3" pitchFamily="34" charset="0"/>
                <a:ea typeface="Source Sans 3" pitchFamily="34" charset="-122"/>
                <a:cs typeface="Source Sans 3" pitchFamily="34" charset="-120"/>
              </a:rPr>
              <a:t>Эта запись, наоборот, показывает, что доступ был разрешён (</a:t>
            </a:r>
            <a:r>
              <a:rPr lang="en-US" sz="1350" dirty="0">
                <a:solidFill>
                  <a:srgbClr val="3A3630"/>
                </a:solidFill>
                <a:highlight>
                  <a:srgbClr val="F1E8DA"/>
                </a:highlight>
                <a:latin typeface="Consolas" pitchFamily="34" charset="0"/>
                <a:ea typeface="Consolas" pitchFamily="34" charset="-122"/>
                <a:cs typeface="Consolas" pitchFamily="34" charset="-120"/>
              </a:rPr>
              <a:t>ALLOWED</a:t>
            </a:r>
            <a:r>
              <a:rPr lang="en-US" sz="1350" dirty="0">
                <a:solidFill>
                  <a:srgbClr val="3A3630"/>
                </a:solidFill>
                <a:latin typeface="Source Sans 3" pitchFamily="34" charset="0"/>
                <a:ea typeface="Source Sans 3" pitchFamily="34" charset="-122"/>
                <a:cs typeface="Source Sans 3" pitchFamily="34" charset="-120"/>
              </a:rPr>
              <a:t>). Такие записи особенно полезны при работе в режиме </a:t>
            </a:r>
            <a:r>
              <a:rPr lang="en-US" sz="1350" dirty="0">
                <a:solidFill>
                  <a:srgbClr val="3A3630"/>
                </a:solidFill>
                <a:highlight>
                  <a:srgbClr val="F1E8DA"/>
                </a:highlight>
                <a:latin typeface="Consolas" pitchFamily="34" charset="0"/>
                <a:ea typeface="Consolas" pitchFamily="34" charset="-122"/>
                <a:cs typeface="Consolas" pitchFamily="34" charset="-120"/>
              </a:rPr>
              <a:t>complain</a:t>
            </a:r>
            <a:r>
              <a:rPr lang="en-US" sz="1350" dirty="0">
                <a:solidFill>
                  <a:srgbClr val="3A3630"/>
                </a:solidFill>
                <a:latin typeface="Source Sans 3" pitchFamily="34" charset="0"/>
                <a:ea typeface="Source Sans 3" pitchFamily="34" charset="-122"/>
                <a:cs typeface="Source Sans 3" pitchFamily="34" charset="-120"/>
              </a:rPr>
              <a:t> для сбора всех необходимых разрешений.</a:t>
            </a:r>
            <a:endParaRPr lang="en-US" sz="1350" dirty="0"/>
          </a:p>
        </p:txBody>
      </p:sp>
      <p:sp>
        <p:nvSpPr>
          <p:cNvPr id="18" name="Rectangle 17">
            <a:extLst>
              <a:ext uri="{FF2B5EF4-FFF2-40B4-BE49-F238E27FC236}">
                <a16:creationId xmlns:a16="http://schemas.microsoft.com/office/drawing/2014/main" id="{6ACD43E7-FC3F-A57F-0FB1-DD5ACF1F91C8}"/>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FA24D6-D098-9EBE-7BC2-74D0483EFF9A}"/>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91E140-6CB8-D5E6-4B90-91EFCF672295}"/>
              </a:ext>
            </a:extLst>
          </p:cNvPr>
          <p:cNvSpPr txBox="1"/>
          <p:nvPr/>
        </p:nvSpPr>
        <p:spPr>
          <a:xfrm>
            <a:off x="2337955" y="3301800"/>
            <a:ext cx="10297390" cy="1200329"/>
          </a:xfrm>
          <a:prstGeom prst="rect">
            <a:avLst/>
          </a:prstGeom>
          <a:noFill/>
        </p:spPr>
        <p:txBody>
          <a:bodyPr wrap="square" rtlCol="0">
            <a:spAutoFit/>
          </a:bodyPr>
          <a:lstStyle/>
          <a:p>
            <a:pPr algn="ctr"/>
            <a:r>
              <a:rPr lang="ru-RU" sz="7200" dirty="0">
                <a:solidFill>
                  <a:schemeClr val="accent6">
                    <a:lumMod val="75000"/>
                  </a:schemeClr>
                </a:solidFill>
                <a:latin typeface="110_Besmellah_1(MRT)" pitchFamily="2" charset="0"/>
              </a:rPr>
              <a:t>Спасибо за внимание</a:t>
            </a:r>
            <a:endParaRPr lang="en-US" sz="7200" dirty="0">
              <a:solidFill>
                <a:schemeClr val="accent6">
                  <a:lumMod val="75000"/>
                </a:schemeClr>
              </a:solidFill>
              <a:latin typeface="110_Besmellah_1(MRT)" pitchFamily="2" charset="0"/>
            </a:endParaRPr>
          </a:p>
        </p:txBody>
      </p:sp>
    </p:spTree>
    <p:extLst>
      <p:ext uri="{BB962C8B-B14F-4D97-AF65-F5344CB8AC3E}">
        <p14:creationId xmlns:p14="http://schemas.microsoft.com/office/powerpoint/2010/main" val="269135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314700"/>
            <a:ext cx="6408301"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Модель Доступа AppArmor</a:t>
            </a:r>
            <a:endParaRPr lang="en-US" sz="3850" dirty="0"/>
          </a:p>
        </p:txBody>
      </p:sp>
      <p:sp>
        <p:nvSpPr>
          <p:cNvPr id="4" name="Text 1"/>
          <p:cNvSpPr/>
          <p:nvPr/>
        </p:nvSpPr>
        <p:spPr>
          <a:xfrm>
            <a:off x="837724" y="4244697"/>
            <a:ext cx="7468553" cy="670084"/>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Повышение безопасности Linux-систем через мандатный контроль доступа, привязанный к программам</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055013"/>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8512F"/>
                </a:solidFill>
                <a:latin typeface="Lora" pitchFamily="34" charset="0"/>
                <a:ea typeface="Lora" pitchFamily="34" charset="-122"/>
                <a:cs typeface="Lora" pitchFamily="34" charset="-120"/>
              </a:rPr>
              <a:t>ГЛАВА 1</a:t>
            </a:r>
            <a:endParaRPr lang="en-US" sz="1900" dirty="0"/>
          </a:p>
        </p:txBody>
      </p:sp>
      <p:sp>
        <p:nvSpPr>
          <p:cNvPr id="3" name="Text 1"/>
          <p:cNvSpPr/>
          <p:nvPr/>
        </p:nvSpPr>
        <p:spPr>
          <a:xfrm>
            <a:off x="837724" y="1446728"/>
            <a:ext cx="5115758" cy="492681"/>
          </a:xfrm>
          <a:prstGeom prst="rect">
            <a:avLst/>
          </a:prstGeom>
          <a:noFill/>
          <a:ln/>
        </p:spPr>
        <p:txBody>
          <a:bodyPr wrap="none" lIns="0" tIns="0" rIns="0" bIns="0" rtlCol="0" anchor="t"/>
          <a:lstStyle/>
          <a:p>
            <a:pPr marL="0" indent="0" algn="l">
              <a:lnSpc>
                <a:spcPts val="3850"/>
              </a:lnSpc>
              <a:buNone/>
            </a:pPr>
            <a:r>
              <a:rPr lang="en-US" sz="3100" dirty="0">
                <a:solidFill>
                  <a:srgbClr val="38512F"/>
                </a:solidFill>
                <a:latin typeface="Lora" pitchFamily="34" charset="0"/>
                <a:ea typeface="Lora" pitchFamily="34" charset="-122"/>
                <a:cs typeface="Lora" pitchFamily="34" charset="-120"/>
              </a:rPr>
              <a:t>AppArmor как LSM-модуль</a:t>
            </a:r>
            <a:endParaRPr lang="en-US" sz="3100" dirty="0"/>
          </a:p>
        </p:txBody>
      </p:sp>
      <p:sp>
        <p:nvSpPr>
          <p:cNvPr id="4" name="Text 2"/>
          <p:cNvSpPr/>
          <p:nvPr/>
        </p:nvSpPr>
        <p:spPr>
          <a:xfrm>
            <a:off x="837724" y="2441972"/>
            <a:ext cx="7568565" cy="2345293"/>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AppArmor (Application Armor) — это модуль безопасности ядра Linux, реализующий мандатный контроль доступа (MAC). Он работает как часть Linux Security Modules (LSM) и позволяет администраторам связывать профили безопасности с отдельными программами. В отличие от традиционной дискреционной системы контроля доступа (DAC), которая зависит от идентификаторов пользователя (UID) и группы (GID), AppArmor ограничивает действия программы независимо от привилегий пользователя, запустившего её.</a:t>
            </a:r>
            <a:endParaRPr lang="en-US" sz="1600" dirty="0"/>
          </a:p>
        </p:txBody>
      </p:sp>
      <p:sp>
        <p:nvSpPr>
          <p:cNvPr id="5" name="Text 3"/>
          <p:cNvSpPr/>
          <p:nvPr/>
        </p:nvSpPr>
        <p:spPr>
          <a:xfrm>
            <a:off x="837724" y="4975741"/>
            <a:ext cx="7568565" cy="2010251"/>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Одной из ключевых особенностей AppArmor является его простота и человекочитаемый синтаксис, что делает его более доступным для понимания и управления по сравнению с SELinux. В то время как SELinux оперирует сложными контекстами безопасности и требует глубоких знаний для настройки, AppArmor использует более интуитивный подход, фокусируясь на путях к файлам и сетевых операциях.</a:t>
            </a:r>
            <a:endParaRPr lang="en-US" sz="1600" dirty="0"/>
          </a:p>
        </p:txBody>
      </p:sp>
      <p:pic>
        <p:nvPicPr>
          <p:cNvPr id="6" name="Image 0" descr="preencoded.png"/>
          <p:cNvPicPr>
            <a:picLocks noChangeAspect="1"/>
          </p:cNvPicPr>
          <p:nvPr/>
        </p:nvPicPr>
        <p:blipFill>
          <a:blip r:embed="rId3"/>
          <a:stretch>
            <a:fillRect/>
          </a:stretch>
        </p:blipFill>
        <p:spPr>
          <a:xfrm>
            <a:off x="8924925" y="2489121"/>
            <a:ext cx="3770233" cy="2094547"/>
          </a:xfrm>
          <a:prstGeom prst="rect">
            <a:avLst/>
          </a:prstGeom>
        </p:spPr>
      </p:pic>
      <p:sp>
        <p:nvSpPr>
          <p:cNvPr id="7" name="Rectangle 6">
            <a:extLst>
              <a:ext uri="{FF2B5EF4-FFF2-40B4-BE49-F238E27FC236}">
                <a16:creationId xmlns:a16="http://schemas.microsoft.com/office/drawing/2014/main" id="{2B5E952E-B76C-419F-2914-CFC392B8DCA5}"/>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75335"/>
            <a:ext cx="8672036" cy="492681"/>
          </a:xfrm>
          <a:prstGeom prst="rect">
            <a:avLst/>
          </a:prstGeom>
          <a:noFill/>
          <a:ln/>
        </p:spPr>
        <p:txBody>
          <a:bodyPr wrap="none" lIns="0" tIns="0" rIns="0" bIns="0" rtlCol="0" anchor="t"/>
          <a:lstStyle/>
          <a:p>
            <a:pPr marL="0" indent="0" algn="l">
              <a:lnSpc>
                <a:spcPts val="3850"/>
              </a:lnSpc>
              <a:buNone/>
            </a:pPr>
            <a:r>
              <a:rPr lang="en-US" sz="3100" dirty="0">
                <a:solidFill>
                  <a:srgbClr val="38512F"/>
                </a:solidFill>
                <a:latin typeface="Lora" pitchFamily="34" charset="0"/>
                <a:ea typeface="Lora" pitchFamily="34" charset="-122"/>
                <a:cs typeface="Lora" pitchFamily="34" charset="-120"/>
              </a:rPr>
              <a:t>Ключевая Концепция: Профиль к Программе</a:t>
            </a:r>
            <a:endParaRPr lang="en-US" sz="3100" dirty="0"/>
          </a:p>
        </p:txBody>
      </p:sp>
      <p:pic>
        <p:nvPicPr>
          <p:cNvPr id="3" name="Image 0" descr="preencoded.png"/>
          <p:cNvPicPr>
            <a:picLocks noChangeAspect="1"/>
          </p:cNvPicPr>
          <p:nvPr/>
        </p:nvPicPr>
        <p:blipFill>
          <a:blip r:embed="rId3"/>
          <a:stretch>
            <a:fillRect/>
          </a:stretch>
        </p:blipFill>
        <p:spPr>
          <a:xfrm>
            <a:off x="837724" y="1686878"/>
            <a:ext cx="3173254" cy="3173254"/>
          </a:xfrm>
          <a:prstGeom prst="rect">
            <a:avLst/>
          </a:prstGeom>
        </p:spPr>
      </p:pic>
      <p:sp>
        <p:nvSpPr>
          <p:cNvPr id="4" name="Text 1"/>
          <p:cNvSpPr/>
          <p:nvPr/>
        </p:nvSpPr>
        <p:spPr>
          <a:xfrm>
            <a:off x="4220408" y="1686878"/>
            <a:ext cx="2743557" cy="308015"/>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Привязка к Программе</a:t>
            </a:r>
            <a:endParaRPr lang="en-US" sz="1900" dirty="0"/>
          </a:p>
        </p:txBody>
      </p:sp>
      <p:sp>
        <p:nvSpPr>
          <p:cNvPr id="5" name="Text 2"/>
          <p:cNvSpPr/>
          <p:nvPr/>
        </p:nvSpPr>
        <p:spPr>
          <a:xfrm>
            <a:off x="4220408" y="2120503"/>
            <a:ext cx="2963823" cy="4690586"/>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В основе AppArmor лежит идея связывания атрибутов доступа напрямую с исполняемым файлом программы. Это означает, что профиль безопасности определяет, что конкретная программа может делать или не делать, независимо от пользователя, который её запускает. Это радикально отличается от традиционных моделей, где права наследуются от пользователя.</a:t>
            </a:r>
            <a:endParaRPr lang="en-US" sz="1600" dirty="0"/>
          </a:p>
        </p:txBody>
      </p:sp>
      <p:pic>
        <p:nvPicPr>
          <p:cNvPr id="6" name="Image 1" descr="preencoded.png"/>
          <p:cNvPicPr>
            <a:picLocks noChangeAspect="1"/>
          </p:cNvPicPr>
          <p:nvPr/>
        </p:nvPicPr>
        <p:blipFill>
          <a:blip r:embed="rId4"/>
          <a:stretch>
            <a:fillRect/>
          </a:stretch>
        </p:blipFill>
        <p:spPr>
          <a:xfrm>
            <a:off x="7446050" y="1686878"/>
            <a:ext cx="3173254" cy="3173254"/>
          </a:xfrm>
          <a:prstGeom prst="rect">
            <a:avLst/>
          </a:prstGeom>
        </p:spPr>
      </p:pic>
      <p:sp>
        <p:nvSpPr>
          <p:cNvPr id="7" name="Text 3"/>
          <p:cNvSpPr/>
          <p:nvPr/>
        </p:nvSpPr>
        <p:spPr>
          <a:xfrm>
            <a:off x="10828734" y="1686878"/>
            <a:ext cx="2963942" cy="616029"/>
          </a:xfrm>
          <a:prstGeom prst="rect">
            <a:avLst/>
          </a:prstGeom>
          <a:noFill/>
          <a:ln/>
        </p:spPr>
        <p:txBody>
          <a:bodyPr wrap="squar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Исполняемый Файл и Профиль</a:t>
            </a:r>
            <a:endParaRPr lang="en-US" sz="1900" dirty="0"/>
          </a:p>
        </p:txBody>
      </p:sp>
      <p:sp>
        <p:nvSpPr>
          <p:cNvPr id="8" name="Text 4"/>
          <p:cNvSpPr/>
          <p:nvPr/>
        </p:nvSpPr>
        <p:spPr>
          <a:xfrm>
            <a:off x="10828734" y="2428518"/>
            <a:ext cx="2963942" cy="502562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Каждый профиль AppArmor предназначен для защиты определённого исполняемого файла. Когда программа запускается, ядро Linux проверяет наличие активного профиля AppArmor для этой программы. Если профиль существует, все последующие действия программы (доступ к файлам, использование сетевых сокетов, запросы к ядру) фильтруются согласно правилам, определённым в профиле.</a:t>
            </a:r>
            <a:endParaRPr lang="en-US" sz="1600" dirty="0"/>
          </a:p>
        </p:txBody>
      </p:sp>
      <p:sp>
        <p:nvSpPr>
          <p:cNvPr id="9" name="Rectangle 8">
            <a:extLst>
              <a:ext uri="{FF2B5EF4-FFF2-40B4-BE49-F238E27FC236}">
                <a16:creationId xmlns:a16="http://schemas.microsoft.com/office/drawing/2014/main" id="{AFBA3F4E-1ECC-002B-B277-8B41F200D717}"/>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250871"/>
            <a:ext cx="5185529" cy="492681"/>
          </a:xfrm>
          <a:prstGeom prst="rect">
            <a:avLst/>
          </a:prstGeom>
          <a:noFill/>
          <a:ln/>
        </p:spPr>
        <p:txBody>
          <a:bodyPr wrap="none" lIns="0" tIns="0" rIns="0" bIns="0" rtlCol="0" anchor="t"/>
          <a:lstStyle/>
          <a:p>
            <a:pPr marL="0" indent="0" algn="l">
              <a:lnSpc>
                <a:spcPts val="3850"/>
              </a:lnSpc>
              <a:buNone/>
            </a:pPr>
            <a:r>
              <a:rPr lang="en-US" sz="3100" dirty="0">
                <a:solidFill>
                  <a:srgbClr val="38512F"/>
                </a:solidFill>
                <a:latin typeface="Lora" pitchFamily="34" charset="0"/>
                <a:ea typeface="Lora" pitchFamily="34" charset="-122"/>
                <a:cs typeface="Lora" pitchFamily="34" charset="-120"/>
              </a:rPr>
              <a:t>Режимы Работы Профилей</a:t>
            </a:r>
            <a:endParaRPr lang="en-US" sz="3100" dirty="0"/>
          </a:p>
        </p:txBody>
      </p:sp>
      <p:sp>
        <p:nvSpPr>
          <p:cNvPr id="3" name="Shape 1"/>
          <p:cNvSpPr/>
          <p:nvPr/>
        </p:nvSpPr>
        <p:spPr>
          <a:xfrm>
            <a:off x="837724" y="2476500"/>
            <a:ext cx="6372701" cy="3596521"/>
          </a:xfrm>
          <a:prstGeom prst="roundRect">
            <a:avLst>
              <a:gd name="adj" fmla="val 3051"/>
            </a:avLst>
          </a:prstGeom>
          <a:solidFill>
            <a:srgbClr val="FEF5E7"/>
          </a:solidFill>
          <a:ln/>
        </p:spPr>
      </p:sp>
      <p:sp>
        <p:nvSpPr>
          <p:cNvPr id="4" name="Shape 2"/>
          <p:cNvSpPr/>
          <p:nvPr/>
        </p:nvSpPr>
        <p:spPr>
          <a:xfrm>
            <a:off x="837724" y="2453640"/>
            <a:ext cx="6372701" cy="91440"/>
          </a:xfrm>
          <a:prstGeom prst="roundRect">
            <a:avLst>
              <a:gd name="adj" fmla="val 34360"/>
            </a:avLst>
          </a:prstGeom>
          <a:solidFill>
            <a:srgbClr val="38512F"/>
          </a:solidFill>
          <a:ln/>
        </p:spPr>
      </p:sp>
      <p:sp>
        <p:nvSpPr>
          <p:cNvPr id="5" name="Shape 3"/>
          <p:cNvSpPr/>
          <p:nvPr/>
        </p:nvSpPr>
        <p:spPr>
          <a:xfrm>
            <a:off x="3709928" y="2162413"/>
            <a:ext cx="628293" cy="628293"/>
          </a:xfrm>
          <a:prstGeom prst="roundRect">
            <a:avLst>
              <a:gd name="adj" fmla="val 145537"/>
            </a:avLst>
          </a:prstGeom>
          <a:solidFill>
            <a:srgbClr val="38512F"/>
          </a:solidFill>
          <a:ln/>
        </p:spPr>
      </p:sp>
      <p:sp>
        <p:nvSpPr>
          <p:cNvPr id="6" name="Text 4"/>
          <p:cNvSpPr/>
          <p:nvPr/>
        </p:nvSpPr>
        <p:spPr>
          <a:xfrm>
            <a:off x="3898404" y="2319457"/>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Lora" pitchFamily="34" charset="0"/>
                <a:ea typeface="Lora" pitchFamily="34" charset="-122"/>
                <a:cs typeface="Lora" pitchFamily="34" charset="-120"/>
              </a:rPr>
              <a:t>1</a:t>
            </a:r>
            <a:endParaRPr lang="en-US" sz="1950" dirty="0"/>
          </a:p>
        </p:txBody>
      </p:sp>
      <p:sp>
        <p:nvSpPr>
          <p:cNvPr id="7" name="Text 5"/>
          <p:cNvSpPr/>
          <p:nvPr/>
        </p:nvSpPr>
        <p:spPr>
          <a:xfrm>
            <a:off x="1070015" y="3000137"/>
            <a:ext cx="4889540" cy="369689"/>
          </a:xfrm>
          <a:prstGeom prst="rect">
            <a:avLst/>
          </a:prstGeom>
          <a:noFill/>
          <a:ln/>
        </p:spPr>
        <p:txBody>
          <a:bodyPr wrap="none" lIns="0" tIns="0" rIns="0" bIns="0" rtlCol="0" anchor="t"/>
          <a:lstStyle/>
          <a:p>
            <a:pPr marL="0" indent="0" algn="l">
              <a:lnSpc>
                <a:spcPts val="2900"/>
              </a:lnSpc>
              <a:buNone/>
            </a:pPr>
            <a:r>
              <a:rPr lang="en-US" sz="2300" dirty="0">
                <a:solidFill>
                  <a:srgbClr val="3A3630"/>
                </a:solidFill>
                <a:latin typeface="Lora" pitchFamily="34" charset="0"/>
                <a:ea typeface="Lora" pitchFamily="34" charset="-122"/>
                <a:cs typeface="Lora" pitchFamily="34" charset="-120"/>
              </a:rPr>
              <a:t>Режим Enforce (Принудительный)</a:t>
            </a:r>
            <a:endParaRPr lang="en-US" sz="2300" dirty="0"/>
          </a:p>
        </p:txBody>
      </p:sp>
      <p:sp>
        <p:nvSpPr>
          <p:cNvPr id="8" name="Text 6"/>
          <p:cNvSpPr/>
          <p:nvPr/>
        </p:nvSpPr>
        <p:spPr>
          <a:xfrm>
            <a:off x="1070015" y="3495437"/>
            <a:ext cx="5908119" cy="2345293"/>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В этом режиме AppArmor активно применяет все правила, определённые в профиле. Любое действие программы, которое нарушает эти правила, будет заблокировано. Нарушения также будут записаны в системный журнал. Это режим максимальной защиты, предназначенный для производственных систем после тщательного тестирования профиля.</a:t>
            </a:r>
            <a:endParaRPr lang="en-US" sz="1600" dirty="0"/>
          </a:p>
        </p:txBody>
      </p:sp>
      <p:sp>
        <p:nvSpPr>
          <p:cNvPr id="9" name="Shape 7"/>
          <p:cNvSpPr/>
          <p:nvPr/>
        </p:nvSpPr>
        <p:spPr>
          <a:xfrm>
            <a:off x="7419856" y="2476500"/>
            <a:ext cx="6372820" cy="3596521"/>
          </a:xfrm>
          <a:prstGeom prst="roundRect">
            <a:avLst>
              <a:gd name="adj" fmla="val 3051"/>
            </a:avLst>
          </a:prstGeom>
          <a:solidFill>
            <a:srgbClr val="FEF5E7"/>
          </a:solidFill>
          <a:ln/>
        </p:spPr>
      </p:sp>
      <p:sp>
        <p:nvSpPr>
          <p:cNvPr id="10" name="Shape 8"/>
          <p:cNvSpPr/>
          <p:nvPr/>
        </p:nvSpPr>
        <p:spPr>
          <a:xfrm>
            <a:off x="7419856" y="2453640"/>
            <a:ext cx="6372820" cy="91440"/>
          </a:xfrm>
          <a:prstGeom prst="roundRect">
            <a:avLst>
              <a:gd name="adj" fmla="val 34360"/>
            </a:avLst>
          </a:prstGeom>
          <a:solidFill>
            <a:srgbClr val="38512F"/>
          </a:solidFill>
          <a:ln/>
        </p:spPr>
      </p:sp>
      <p:sp>
        <p:nvSpPr>
          <p:cNvPr id="11" name="Shape 9"/>
          <p:cNvSpPr/>
          <p:nvPr/>
        </p:nvSpPr>
        <p:spPr>
          <a:xfrm>
            <a:off x="10292060" y="2162413"/>
            <a:ext cx="628293" cy="628293"/>
          </a:xfrm>
          <a:prstGeom prst="roundRect">
            <a:avLst>
              <a:gd name="adj" fmla="val 145537"/>
            </a:avLst>
          </a:prstGeom>
          <a:solidFill>
            <a:srgbClr val="38512F"/>
          </a:solidFill>
          <a:ln/>
        </p:spPr>
      </p:sp>
      <p:sp>
        <p:nvSpPr>
          <p:cNvPr id="12" name="Text 10"/>
          <p:cNvSpPr/>
          <p:nvPr/>
        </p:nvSpPr>
        <p:spPr>
          <a:xfrm>
            <a:off x="10480536" y="2319457"/>
            <a:ext cx="251341" cy="314087"/>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Lora" pitchFamily="34" charset="0"/>
                <a:ea typeface="Lora" pitchFamily="34" charset="-122"/>
                <a:cs typeface="Lora" pitchFamily="34" charset="-120"/>
              </a:rPr>
              <a:t>2</a:t>
            </a:r>
            <a:endParaRPr lang="en-US" sz="1950" dirty="0"/>
          </a:p>
        </p:txBody>
      </p:sp>
      <p:sp>
        <p:nvSpPr>
          <p:cNvPr id="13" name="Text 11"/>
          <p:cNvSpPr/>
          <p:nvPr/>
        </p:nvSpPr>
        <p:spPr>
          <a:xfrm>
            <a:off x="7652147" y="3000137"/>
            <a:ext cx="4027765" cy="369689"/>
          </a:xfrm>
          <a:prstGeom prst="rect">
            <a:avLst/>
          </a:prstGeom>
          <a:noFill/>
          <a:ln/>
        </p:spPr>
        <p:txBody>
          <a:bodyPr wrap="none" lIns="0" tIns="0" rIns="0" bIns="0" rtlCol="0" anchor="t"/>
          <a:lstStyle/>
          <a:p>
            <a:pPr marL="0" indent="0" algn="l">
              <a:lnSpc>
                <a:spcPts val="2900"/>
              </a:lnSpc>
              <a:buNone/>
            </a:pPr>
            <a:r>
              <a:rPr lang="en-US" sz="2300" dirty="0">
                <a:solidFill>
                  <a:srgbClr val="3A3630"/>
                </a:solidFill>
                <a:latin typeface="Lora" pitchFamily="34" charset="0"/>
                <a:ea typeface="Lora" pitchFamily="34" charset="-122"/>
                <a:cs typeface="Lora" pitchFamily="34" charset="-120"/>
              </a:rPr>
              <a:t>Режим Complain (Обучение)</a:t>
            </a:r>
            <a:endParaRPr lang="en-US" sz="2300" dirty="0"/>
          </a:p>
        </p:txBody>
      </p:sp>
      <p:sp>
        <p:nvSpPr>
          <p:cNvPr id="14" name="Text 12"/>
          <p:cNvSpPr/>
          <p:nvPr/>
        </p:nvSpPr>
        <p:spPr>
          <a:xfrm>
            <a:off x="7652147" y="3495437"/>
            <a:ext cx="5908238" cy="2345293"/>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В режиме complain (или learning) AppArmor не блокирует нарушения правил. Вместо этого он только записывает все запрещённые действия в системный журнал. Этот режим идеально подходит для создания новых профилей или тонкой настройки существующих, поскольку он позволяет выявить все необходимые привилегии программы без нарушения её функциональности.</a:t>
            </a:r>
            <a:endParaRPr lang="en-US" sz="1600" dirty="0"/>
          </a:p>
        </p:txBody>
      </p:sp>
      <p:sp>
        <p:nvSpPr>
          <p:cNvPr id="15" name="Text 13"/>
          <p:cNvSpPr/>
          <p:nvPr/>
        </p:nvSpPr>
        <p:spPr>
          <a:xfrm>
            <a:off x="837724" y="6308646"/>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Переключение между режимами выполняется с помощью утилит командной строки, что позволяет динамически адаптировать уровень защиты.</a:t>
            </a:r>
            <a:endParaRPr lang="en-US" sz="1600" dirty="0"/>
          </a:p>
        </p:txBody>
      </p:sp>
      <p:sp>
        <p:nvSpPr>
          <p:cNvPr id="16" name="Rectangle 15">
            <a:extLst>
              <a:ext uri="{FF2B5EF4-FFF2-40B4-BE49-F238E27FC236}">
                <a16:creationId xmlns:a16="http://schemas.microsoft.com/office/drawing/2014/main" id="{3AA98D0D-1F8A-5858-F5CE-1C8C2035D4EC}"/>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887022" y="439222"/>
            <a:ext cx="1720810" cy="215027"/>
          </a:xfrm>
          <a:prstGeom prst="rect">
            <a:avLst/>
          </a:prstGeom>
          <a:noFill/>
          <a:ln/>
        </p:spPr>
        <p:txBody>
          <a:bodyPr wrap="none" lIns="0" tIns="0" rIns="0" bIns="0" rtlCol="0" anchor="t"/>
          <a:lstStyle/>
          <a:p>
            <a:pPr marL="0" indent="0" algn="l">
              <a:lnSpc>
                <a:spcPts val="1650"/>
              </a:lnSpc>
              <a:buNone/>
            </a:pPr>
            <a:r>
              <a:rPr lang="en-US" sz="1350" dirty="0">
                <a:solidFill>
                  <a:srgbClr val="38512F"/>
                </a:solidFill>
                <a:latin typeface="Lora" pitchFamily="34" charset="0"/>
                <a:ea typeface="Lora" pitchFamily="34" charset="-122"/>
                <a:cs typeface="Lora" pitchFamily="34" charset="-120"/>
              </a:rPr>
              <a:t>ГЛАВА 2</a:t>
            </a:r>
            <a:endParaRPr lang="en-US" sz="1350" dirty="0"/>
          </a:p>
        </p:txBody>
      </p:sp>
      <p:sp>
        <p:nvSpPr>
          <p:cNvPr id="3" name="Text 1"/>
          <p:cNvSpPr/>
          <p:nvPr/>
        </p:nvSpPr>
        <p:spPr>
          <a:xfrm>
            <a:off x="1887022" y="695087"/>
            <a:ext cx="4068247" cy="344210"/>
          </a:xfrm>
          <a:prstGeom prst="rect">
            <a:avLst/>
          </a:prstGeom>
          <a:noFill/>
          <a:ln/>
        </p:spPr>
        <p:txBody>
          <a:bodyPr wrap="none" lIns="0" tIns="0" rIns="0" bIns="0" rtlCol="0" anchor="t"/>
          <a:lstStyle/>
          <a:p>
            <a:pPr marL="0" indent="0" algn="l">
              <a:lnSpc>
                <a:spcPts val="2700"/>
              </a:lnSpc>
              <a:buNone/>
            </a:pPr>
            <a:r>
              <a:rPr lang="en-US" sz="2150" dirty="0">
                <a:solidFill>
                  <a:srgbClr val="38512F"/>
                </a:solidFill>
                <a:latin typeface="Lora" pitchFamily="34" charset="0"/>
                <a:ea typeface="Lora" pitchFamily="34" charset="-122"/>
                <a:cs typeface="Lora" pitchFamily="34" charset="-120"/>
              </a:rPr>
              <a:t>Структура Профиля AppArmor</a:t>
            </a:r>
            <a:endParaRPr lang="en-US" sz="2150" dirty="0"/>
          </a:p>
        </p:txBody>
      </p:sp>
      <p:pic>
        <p:nvPicPr>
          <p:cNvPr id="4" name="Image 0" descr="preencoded.png"/>
          <p:cNvPicPr>
            <a:picLocks noChangeAspect="1"/>
          </p:cNvPicPr>
          <p:nvPr/>
        </p:nvPicPr>
        <p:blipFill>
          <a:blip r:embed="rId3"/>
          <a:stretch>
            <a:fillRect/>
          </a:stretch>
        </p:blipFill>
        <p:spPr>
          <a:xfrm>
            <a:off x="1887022" y="1307306"/>
            <a:ext cx="5249823" cy="5855732"/>
          </a:xfrm>
          <a:prstGeom prst="rect">
            <a:avLst/>
          </a:prstGeom>
        </p:spPr>
      </p:pic>
      <p:sp>
        <p:nvSpPr>
          <p:cNvPr id="5" name="Text 2"/>
          <p:cNvSpPr/>
          <p:nvPr/>
        </p:nvSpPr>
        <p:spPr>
          <a:xfrm>
            <a:off x="7501176" y="1284327"/>
            <a:ext cx="5249823" cy="2535079"/>
          </a:xfrm>
          <a:prstGeom prst="rect">
            <a:avLst/>
          </a:prstGeom>
          <a:noFill/>
          <a:ln/>
        </p:spPr>
        <p:txBody>
          <a:bodyPr wrap="square" lIns="0" tIns="0" rIns="0" bIns="0" rtlCol="0" anchor="t"/>
          <a:lstStyle/>
          <a:p>
            <a:pPr marL="342900" indent="-342900" algn="l">
              <a:lnSpc>
                <a:spcPts val="155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Путь к программе:</a:t>
            </a:r>
            <a:r>
              <a:rPr lang="en-US" sz="1150" dirty="0">
                <a:solidFill>
                  <a:srgbClr val="3A3630"/>
                </a:solidFill>
                <a:latin typeface="Source Sans 3" pitchFamily="34" charset="0"/>
                <a:ea typeface="Source Sans 3" pitchFamily="34" charset="-122"/>
                <a:cs typeface="Source Sans 3" pitchFamily="34" charset="-120"/>
              </a:rPr>
              <a:t> Имя файла профиля обычно соответствует полному пути к исполняемому файлу программы, для которой он предназначен. Например, для </a:t>
            </a:r>
            <a:r>
              <a:rPr lang="en-US" sz="1150" dirty="0">
                <a:solidFill>
                  <a:srgbClr val="3A3630"/>
                </a:solidFill>
                <a:highlight>
                  <a:srgbClr val="F1E8DA"/>
                </a:highlight>
                <a:latin typeface="Consolas" pitchFamily="34" charset="0"/>
                <a:ea typeface="Consolas" pitchFamily="34" charset="-122"/>
                <a:cs typeface="Consolas" pitchFamily="34" charset="-120"/>
              </a:rPr>
              <a:t>/usr/bin/firefox</a:t>
            </a:r>
            <a:r>
              <a:rPr lang="en-US" sz="1150" dirty="0">
                <a:solidFill>
                  <a:srgbClr val="3A3630"/>
                </a:solidFill>
                <a:latin typeface="Source Sans 3" pitchFamily="34" charset="0"/>
                <a:ea typeface="Source Sans 3" pitchFamily="34" charset="-122"/>
                <a:cs typeface="Source Sans 3" pitchFamily="34" charset="-120"/>
              </a:rPr>
              <a:t> профиль будет называться </a:t>
            </a:r>
            <a:r>
              <a:rPr lang="en-US" sz="1150" dirty="0">
                <a:solidFill>
                  <a:srgbClr val="3A3630"/>
                </a:solidFill>
                <a:highlight>
                  <a:srgbClr val="F1E8DA"/>
                </a:highlight>
                <a:latin typeface="Consolas" pitchFamily="34" charset="0"/>
                <a:ea typeface="Consolas" pitchFamily="34" charset="-122"/>
                <a:cs typeface="Consolas" pitchFamily="34" charset="-120"/>
              </a:rPr>
              <a:t>usr.bin.firefox</a:t>
            </a:r>
            <a:r>
              <a:rPr lang="en-US" sz="1150" dirty="0">
                <a:solidFill>
                  <a:srgbClr val="3A3630"/>
                </a:solidFill>
                <a:latin typeface="Source Sans 3" pitchFamily="34" charset="0"/>
                <a:ea typeface="Source Sans 3" pitchFamily="34" charset="-122"/>
                <a:cs typeface="Source Sans 3" pitchFamily="34" charset="-120"/>
              </a:rPr>
              <a:t>.</a:t>
            </a:r>
            <a:endParaRPr lang="en-US" sz="1150" dirty="0"/>
          </a:p>
          <a:p>
            <a:pPr marL="342900" indent="-342900" algn="l">
              <a:lnSpc>
                <a:spcPts val="155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Правила доступа к ФС:</a:t>
            </a:r>
            <a:r>
              <a:rPr lang="en-US" sz="1150" dirty="0">
                <a:solidFill>
                  <a:srgbClr val="3A3630"/>
                </a:solidFill>
                <a:latin typeface="Source Sans 3" pitchFamily="34" charset="0"/>
                <a:ea typeface="Source Sans 3" pitchFamily="34" charset="-122"/>
                <a:cs typeface="Source Sans 3" pitchFamily="34" charset="-120"/>
              </a:rPr>
              <a:t> Определяют, к каким файлам и каталогам программа имеет доступ (чтение, запись, исполнение, блокировка).</a:t>
            </a:r>
            <a:endParaRPr lang="en-US" sz="1150" dirty="0"/>
          </a:p>
          <a:p>
            <a:pPr marL="342900" indent="-342900" algn="l">
              <a:lnSpc>
                <a:spcPts val="155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Capability-права:</a:t>
            </a:r>
            <a:r>
              <a:rPr lang="en-US" sz="1150" dirty="0">
                <a:solidFill>
                  <a:srgbClr val="3A3630"/>
                </a:solidFill>
                <a:latin typeface="Source Sans 3" pitchFamily="34" charset="0"/>
                <a:ea typeface="Source Sans 3" pitchFamily="34" charset="-122"/>
                <a:cs typeface="Source Sans 3" pitchFamily="34" charset="-120"/>
              </a:rPr>
              <a:t> Контролируют специфические привилегии ядра, такие как создание сетевых сокетов, изменение системного времени или перезагрузка системы.</a:t>
            </a:r>
            <a:endParaRPr lang="en-US" sz="1150" dirty="0"/>
          </a:p>
          <a:p>
            <a:pPr marL="342900" indent="-342900" algn="l">
              <a:lnSpc>
                <a:spcPts val="155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Сетевые операции:</a:t>
            </a:r>
            <a:r>
              <a:rPr lang="en-US" sz="1150" dirty="0">
                <a:solidFill>
                  <a:srgbClr val="3A3630"/>
                </a:solidFill>
                <a:latin typeface="Source Sans 3" pitchFamily="34" charset="0"/>
                <a:ea typeface="Source Sans 3" pitchFamily="34" charset="-122"/>
                <a:cs typeface="Source Sans 3" pitchFamily="34" charset="-120"/>
              </a:rPr>
              <a:t> Управляют доступом к сетевым протоколам (TCP, UDP, ICMP) и портам, позволяя ограничить входящие и исходящие соединения.</a:t>
            </a:r>
            <a:endParaRPr lang="en-US" sz="1150" dirty="0"/>
          </a:p>
          <a:p>
            <a:pPr marL="342900" indent="-342900" algn="l">
              <a:lnSpc>
                <a:spcPts val="1550"/>
              </a:lnSpc>
              <a:buSzPct val="100000"/>
              <a:buChar char="•"/>
            </a:pPr>
            <a:r>
              <a:rPr lang="en-US" sz="1150" b="1" dirty="0">
                <a:solidFill>
                  <a:srgbClr val="3A3630"/>
                </a:solidFill>
                <a:latin typeface="Source Sans 3" pitchFamily="34" charset="0"/>
                <a:ea typeface="Source Sans 3" pitchFamily="34" charset="-122"/>
                <a:cs typeface="Source Sans 3" pitchFamily="34" charset="-120"/>
              </a:rPr>
              <a:t>Дополнительные правила:</a:t>
            </a:r>
            <a:r>
              <a:rPr lang="en-US" sz="1150" dirty="0">
                <a:solidFill>
                  <a:srgbClr val="3A3630"/>
                </a:solidFill>
                <a:latin typeface="Source Sans 3" pitchFamily="34" charset="0"/>
                <a:ea typeface="Source Sans 3" pitchFamily="34" charset="-122"/>
                <a:cs typeface="Source Sans 3" pitchFamily="34" charset="-120"/>
              </a:rPr>
              <a:t> Включают правила для использования IPC, mount-операций и других системных вызовов.</a:t>
            </a:r>
            <a:endParaRPr lang="en-US" sz="1150" dirty="0"/>
          </a:p>
        </p:txBody>
      </p:sp>
      <p:sp>
        <p:nvSpPr>
          <p:cNvPr id="6" name="Text 3"/>
          <p:cNvSpPr/>
          <p:nvPr/>
        </p:nvSpPr>
        <p:spPr>
          <a:xfrm>
            <a:off x="1887022" y="7392829"/>
            <a:ext cx="10856357" cy="397431"/>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Каждый профиль — это текстовый файл, содержащий набор правил, написанных на простом и понятном языке, что способствует лёгкой аудируемости и модификации.</a:t>
            </a:r>
            <a:endParaRPr lang="en-US" sz="1150" dirty="0"/>
          </a:p>
        </p:txBody>
      </p:sp>
      <p:sp>
        <p:nvSpPr>
          <p:cNvPr id="7" name="Rectangle 6">
            <a:extLst>
              <a:ext uri="{FF2B5EF4-FFF2-40B4-BE49-F238E27FC236}">
                <a16:creationId xmlns:a16="http://schemas.microsoft.com/office/drawing/2014/main" id="{0E179EAA-B435-806E-AB6A-7EF581B891F6}"/>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553647" y="1106448"/>
            <a:ext cx="4062532" cy="365284"/>
          </a:xfrm>
          <a:prstGeom prst="rect">
            <a:avLst/>
          </a:prstGeom>
          <a:noFill/>
          <a:ln/>
        </p:spPr>
        <p:txBody>
          <a:bodyPr wrap="none" lIns="0" tIns="0" rIns="0" bIns="0" rtlCol="0" anchor="t"/>
          <a:lstStyle/>
          <a:p>
            <a:pPr marL="0" indent="0" algn="l">
              <a:lnSpc>
                <a:spcPts val="2850"/>
              </a:lnSpc>
              <a:buNone/>
            </a:pPr>
            <a:r>
              <a:rPr lang="en-US" sz="2300" dirty="0">
                <a:solidFill>
                  <a:srgbClr val="38512F"/>
                </a:solidFill>
                <a:latin typeface="Lora" pitchFamily="34" charset="0"/>
                <a:ea typeface="Lora" pitchFamily="34" charset="-122"/>
                <a:cs typeface="Lora" pitchFamily="34" charset="-120"/>
              </a:rPr>
              <a:t>Синтаксис Профиля: Детали</a:t>
            </a:r>
            <a:endParaRPr lang="en-US" sz="2300" dirty="0"/>
          </a:p>
        </p:txBody>
      </p:sp>
      <p:sp>
        <p:nvSpPr>
          <p:cNvPr id="3" name="Text 1"/>
          <p:cNvSpPr/>
          <p:nvPr/>
        </p:nvSpPr>
        <p:spPr>
          <a:xfrm>
            <a:off x="1553647" y="1701879"/>
            <a:ext cx="11523107" cy="216218"/>
          </a:xfrm>
          <a:prstGeom prst="rect">
            <a:avLst/>
          </a:prstGeom>
          <a:noFill/>
          <a:ln/>
        </p:spPr>
        <p:txBody>
          <a:bodyPr wrap="none" lIns="0" tIns="0" rIns="0" bIns="0" rtlCol="0" anchor="t"/>
          <a:lstStyle/>
          <a:p>
            <a:pPr marL="0" indent="0" algn="l">
              <a:lnSpc>
                <a:spcPts val="1700"/>
              </a:lnSpc>
              <a:buNone/>
            </a:pPr>
            <a:r>
              <a:rPr lang="en-US" sz="1200" dirty="0">
                <a:solidFill>
                  <a:srgbClr val="3A3630"/>
                </a:solidFill>
                <a:latin typeface="Source Sans 3" pitchFamily="34" charset="0"/>
                <a:ea typeface="Source Sans 3" pitchFamily="34" charset="-122"/>
                <a:cs typeface="Source Sans 3" pitchFamily="34" charset="-120"/>
              </a:rPr>
              <a:t>Профили AppArmor используют простой и интуитивно понятный синтаксис. Рассмотрим основные элементы:</a:t>
            </a:r>
            <a:endParaRPr lang="en-US" sz="1200" dirty="0"/>
          </a:p>
        </p:txBody>
      </p:sp>
      <p:sp>
        <p:nvSpPr>
          <p:cNvPr id="4" name="Shape 2"/>
          <p:cNvSpPr/>
          <p:nvPr/>
        </p:nvSpPr>
        <p:spPr>
          <a:xfrm>
            <a:off x="1530787" y="2024658"/>
            <a:ext cx="45720" cy="2240042"/>
          </a:xfrm>
          <a:prstGeom prst="rect">
            <a:avLst/>
          </a:prstGeom>
          <a:solidFill>
            <a:srgbClr val="38512F"/>
          </a:solidFill>
          <a:ln/>
        </p:spPr>
      </p:sp>
      <p:sp>
        <p:nvSpPr>
          <p:cNvPr id="5" name="Text 3"/>
          <p:cNvSpPr/>
          <p:nvPr/>
        </p:nvSpPr>
        <p:spPr>
          <a:xfrm>
            <a:off x="1754624" y="2047518"/>
            <a:ext cx="2191822" cy="273963"/>
          </a:xfrm>
          <a:prstGeom prst="rect">
            <a:avLst/>
          </a:prstGeom>
          <a:noFill/>
          <a:ln/>
        </p:spPr>
        <p:txBody>
          <a:bodyPr wrap="none" lIns="0" tIns="0" rIns="0" bIns="0" rtlCol="0" anchor="t"/>
          <a:lstStyle/>
          <a:p>
            <a:pPr marL="0" indent="0" algn="l">
              <a:lnSpc>
                <a:spcPts val="2150"/>
              </a:lnSpc>
              <a:buNone/>
            </a:pPr>
            <a:r>
              <a:rPr lang="en-US" sz="1700" dirty="0">
                <a:solidFill>
                  <a:srgbClr val="3A3630"/>
                </a:solidFill>
                <a:latin typeface="Lora" pitchFamily="34" charset="0"/>
                <a:ea typeface="Lora" pitchFamily="34" charset="-122"/>
                <a:cs typeface="Lora" pitchFamily="34" charset="-120"/>
              </a:rPr>
              <a:t>Include-файлы</a:t>
            </a:r>
            <a:endParaRPr lang="en-US" sz="1700" dirty="0"/>
          </a:p>
        </p:txBody>
      </p:sp>
      <p:sp>
        <p:nvSpPr>
          <p:cNvPr id="6" name="Text 4"/>
          <p:cNvSpPr/>
          <p:nvPr/>
        </p:nvSpPr>
        <p:spPr>
          <a:xfrm>
            <a:off x="1754624" y="2390418"/>
            <a:ext cx="5488662" cy="880110"/>
          </a:xfrm>
          <a:prstGeom prst="rect">
            <a:avLst/>
          </a:prstGeom>
          <a:noFill/>
          <a:ln/>
        </p:spPr>
        <p:txBody>
          <a:bodyPr wrap="square" lIns="0" tIns="0" rIns="0" bIns="0" rtlCol="0" anchor="t"/>
          <a:lstStyle/>
          <a:p>
            <a:pPr marL="0" indent="0" algn="l">
              <a:lnSpc>
                <a:spcPts val="1700"/>
              </a:lnSpc>
              <a:buNone/>
            </a:pPr>
            <a:r>
              <a:rPr lang="en-US" sz="1200" dirty="0">
                <a:solidFill>
                  <a:srgbClr val="3A3630"/>
                </a:solidFill>
                <a:latin typeface="Source Sans 3" pitchFamily="34" charset="0"/>
                <a:ea typeface="Source Sans 3" pitchFamily="34" charset="-122"/>
                <a:cs typeface="Source Sans 3" pitchFamily="34" charset="-120"/>
              </a:rPr>
              <a:t>Для обеспечения модульности и повторного использования правил, AppArmor поддерживает включение других файлов с правилами. Это позволяет создавать абстракции для общих ресурсов (например, </a:t>
            </a:r>
            <a:r>
              <a:rPr lang="en-US" sz="1200" dirty="0">
                <a:solidFill>
                  <a:srgbClr val="3A3630"/>
                </a:solidFill>
                <a:highlight>
                  <a:srgbClr val="F1E8DA"/>
                </a:highlight>
                <a:latin typeface="Consolas" pitchFamily="34" charset="0"/>
                <a:ea typeface="Consolas" pitchFamily="34" charset="-122"/>
                <a:cs typeface="Consolas" pitchFamily="34" charset="-120"/>
              </a:rPr>
              <a:t>/etc/apparmor.d/tunables/global</a:t>
            </a:r>
            <a:r>
              <a:rPr lang="en-US" sz="1200" dirty="0">
                <a:solidFill>
                  <a:srgbClr val="3A3630"/>
                </a:solidFill>
                <a:latin typeface="Source Sans 3" pitchFamily="34" charset="0"/>
                <a:ea typeface="Source Sans 3" pitchFamily="34" charset="-122"/>
                <a:cs typeface="Source Sans 3" pitchFamily="34" charset="-120"/>
              </a:rPr>
              <a:t>).</a:t>
            </a:r>
            <a:endParaRPr lang="en-US" sz="1200" dirty="0"/>
          </a:p>
        </p:txBody>
      </p:sp>
      <p:sp>
        <p:nvSpPr>
          <p:cNvPr id="7" name="Shape 5"/>
          <p:cNvSpPr/>
          <p:nvPr/>
        </p:nvSpPr>
        <p:spPr>
          <a:xfrm>
            <a:off x="1754624" y="3399949"/>
            <a:ext cx="5488662" cy="449104"/>
          </a:xfrm>
          <a:prstGeom prst="roundRect">
            <a:avLst>
              <a:gd name="adj" fmla="val 5186"/>
            </a:avLst>
          </a:prstGeom>
          <a:solidFill>
            <a:srgbClr val="F1E8DA"/>
          </a:solidFill>
          <a:ln/>
        </p:spPr>
      </p:sp>
      <p:sp>
        <p:nvSpPr>
          <p:cNvPr id="8" name="Shape 6"/>
          <p:cNvSpPr/>
          <p:nvPr/>
        </p:nvSpPr>
        <p:spPr>
          <a:xfrm>
            <a:off x="1746885" y="3399949"/>
            <a:ext cx="5504140" cy="449104"/>
          </a:xfrm>
          <a:prstGeom prst="roundRect">
            <a:avLst>
              <a:gd name="adj" fmla="val 5186"/>
            </a:avLst>
          </a:prstGeom>
          <a:solidFill>
            <a:srgbClr val="F1E8DA"/>
          </a:solidFill>
          <a:ln/>
        </p:spPr>
      </p:sp>
      <p:sp>
        <p:nvSpPr>
          <p:cNvPr id="9" name="Text 7"/>
          <p:cNvSpPr/>
          <p:nvPr/>
        </p:nvSpPr>
        <p:spPr>
          <a:xfrm>
            <a:off x="1902143" y="3516392"/>
            <a:ext cx="5193625" cy="216218"/>
          </a:xfrm>
          <a:prstGeom prst="rect">
            <a:avLst/>
          </a:prstGeom>
          <a:noFill/>
          <a:ln/>
        </p:spPr>
        <p:txBody>
          <a:bodyPr wrap="none" lIns="0" tIns="0" rIns="0" bIns="0" rtlCol="0" anchor="t"/>
          <a:lstStyle/>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#include &lt;abstractions/base&gt;</a:t>
            </a:r>
            <a:endParaRPr lang="en-US" sz="1200" dirty="0"/>
          </a:p>
        </p:txBody>
      </p:sp>
      <p:sp>
        <p:nvSpPr>
          <p:cNvPr id="10" name="Shape 8"/>
          <p:cNvSpPr/>
          <p:nvPr/>
        </p:nvSpPr>
        <p:spPr>
          <a:xfrm>
            <a:off x="7364254" y="2024658"/>
            <a:ext cx="45720" cy="2240042"/>
          </a:xfrm>
          <a:prstGeom prst="rect">
            <a:avLst/>
          </a:prstGeom>
          <a:solidFill>
            <a:srgbClr val="38512F"/>
          </a:solidFill>
          <a:ln/>
        </p:spPr>
      </p:sp>
      <p:sp>
        <p:nvSpPr>
          <p:cNvPr id="11" name="Text 9"/>
          <p:cNvSpPr/>
          <p:nvPr/>
        </p:nvSpPr>
        <p:spPr>
          <a:xfrm>
            <a:off x="7588091" y="2047518"/>
            <a:ext cx="2191822" cy="273963"/>
          </a:xfrm>
          <a:prstGeom prst="rect">
            <a:avLst/>
          </a:prstGeom>
          <a:noFill/>
          <a:ln/>
        </p:spPr>
        <p:txBody>
          <a:bodyPr wrap="none" lIns="0" tIns="0" rIns="0" bIns="0" rtlCol="0" anchor="t"/>
          <a:lstStyle/>
          <a:p>
            <a:pPr marL="0" indent="0" algn="l">
              <a:lnSpc>
                <a:spcPts val="2150"/>
              </a:lnSpc>
              <a:buNone/>
            </a:pPr>
            <a:r>
              <a:rPr lang="en-US" sz="1700" dirty="0">
                <a:solidFill>
                  <a:srgbClr val="3A3630"/>
                </a:solidFill>
                <a:latin typeface="Lora" pitchFamily="34" charset="0"/>
                <a:ea typeface="Lora" pitchFamily="34" charset="-122"/>
                <a:cs typeface="Lora" pitchFamily="34" charset="-120"/>
              </a:rPr>
              <a:t>Маски Доступа</a:t>
            </a:r>
            <a:endParaRPr lang="en-US" sz="1700" dirty="0"/>
          </a:p>
        </p:txBody>
      </p:sp>
      <p:sp>
        <p:nvSpPr>
          <p:cNvPr id="12" name="Text 10"/>
          <p:cNvSpPr/>
          <p:nvPr/>
        </p:nvSpPr>
        <p:spPr>
          <a:xfrm>
            <a:off x="7588091" y="2390418"/>
            <a:ext cx="5488662" cy="694373"/>
          </a:xfrm>
          <a:prstGeom prst="rect">
            <a:avLst/>
          </a:prstGeom>
          <a:noFill/>
          <a:ln/>
        </p:spPr>
        <p:txBody>
          <a:bodyPr wrap="square" lIns="0" tIns="0" rIns="0" bIns="0" rtlCol="0" anchor="t"/>
          <a:lstStyle/>
          <a:p>
            <a:pPr marL="0" indent="0" algn="l">
              <a:lnSpc>
                <a:spcPts val="1700"/>
              </a:lnSpc>
              <a:buNone/>
            </a:pPr>
            <a:r>
              <a:rPr lang="en-US" sz="1200" dirty="0">
                <a:solidFill>
                  <a:srgbClr val="3A3630"/>
                </a:solidFill>
                <a:latin typeface="Source Sans 3" pitchFamily="34" charset="0"/>
                <a:ea typeface="Source Sans 3" pitchFamily="34" charset="-122"/>
                <a:cs typeface="Source Sans 3" pitchFamily="34" charset="-120"/>
              </a:rPr>
              <a:t>Основные маски доступа для файловой системы: </a:t>
            </a:r>
            <a:r>
              <a:rPr lang="en-US" sz="1200" dirty="0">
                <a:solidFill>
                  <a:srgbClr val="3A3630"/>
                </a:solidFill>
                <a:highlight>
                  <a:srgbClr val="F1E8DA"/>
                </a:highlight>
                <a:latin typeface="Consolas" pitchFamily="34" charset="0"/>
                <a:ea typeface="Consolas" pitchFamily="34" charset="-122"/>
                <a:cs typeface="Consolas" pitchFamily="34" charset="-120"/>
              </a:rPr>
              <a:t>r</a:t>
            </a:r>
            <a:r>
              <a:rPr lang="en-US" sz="1200" dirty="0">
                <a:solidFill>
                  <a:srgbClr val="3A3630"/>
                </a:solidFill>
                <a:latin typeface="Source Sans 3" pitchFamily="34" charset="0"/>
                <a:ea typeface="Source Sans 3" pitchFamily="34" charset="-122"/>
                <a:cs typeface="Source Sans 3" pitchFamily="34" charset="-120"/>
              </a:rPr>
              <a:t> (чтение), </a:t>
            </a:r>
            <a:r>
              <a:rPr lang="en-US" sz="1200" dirty="0">
                <a:solidFill>
                  <a:srgbClr val="3A3630"/>
                </a:solidFill>
                <a:highlight>
                  <a:srgbClr val="F1E8DA"/>
                </a:highlight>
                <a:latin typeface="Consolas" pitchFamily="34" charset="0"/>
                <a:ea typeface="Consolas" pitchFamily="34" charset="-122"/>
                <a:cs typeface="Consolas" pitchFamily="34" charset="-120"/>
              </a:rPr>
              <a:t>w</a:t>
            </a:r>
            <a:r>
              <a:rPr lang="en-US" sz="1200" dirty="0">
                <a:solidFill>
                  <a:srgbClr val="3A3630"/>
                </a:solidFill>
                <a:latin typeface="Source Sans 3" pitchFamily="34" charset="0"/>
                <a:ea typeface="Source Sans 3" pitchFamily="34" charset="-122"/>
                <a:cs typeface="Source Sans 3" pitchFamily="34" charset="-120"/>
              </a:rPr>
              <a:t> (запись), </a:t>
            </a:r>
            <a:r>
              <a:rPr lang="en-US" sz="1200" dirty="0">
                <a:solidFill>
                  <a:srgbClr val="3A3630"/>
                </a:solidFill>
                <a:highlight>
                  <a:srgbClr val="F1E8DA"/>
                </a:highlight>
                <a:latin typeface="Consolas" pitchFamily="34" charset="0"/>
                <a:ea typeface="Consolas" pitchFamily="34" charset="-122"/>
                <a:cs typeface="Consolas" pitchFamily="34" charset="-120"/>
              </a:rPr>
              <a:t>m</a:t>
            </a:r>
            <a:r>
              <a:rPr lang="en-US" sz="1200" dirty="0">
                <a:solidFill>
                  <a:srgbClr val="3A3630"/>
                </a:solidFill>
                <a:latin typeface="Source Sans 3" pitchFamily="34" charset="0"/>
                <a:ea typeface="Source Sans 3" pitchFamily="34" charset="-122"/>
                <a:cs typeface="Source Sans 3" pitchFamily="34" charset="-120"/>
              </a:rPr>
              <a:t> (загрузка в память), </a:t>
            </a:r>
            <a:r>
              <a:rPr lang="en-US" sz="1200" dirty="0">
                <a:solidFill>
                  <a:srgbClr val="3A3630"/>
                </a:solidFill>
                <a:highlight>
                  <a:srgbClr val="F1E8DA"/>
                </a:highlight>
                <a:latin typeface="Consolas" pitchFamily="34" charset="0"/>
                <a:ea typeface="Consolas" pitchFamily="34" charset="-122"/>
                <a:cs typeface="Consolas" pitchFamily="34" charset="-120"/>
              </a:rPr>
              <a:t>x</a:t>
            </a:r>
            <a:r>
              <a:rPr lang="en-US" sz="1200" dirty="0">
                <a:solidFill>
                  <a:srgbClr val="3A3630"/>
                </a:solidFill>
                <a:latin typeface="Source Sans 3" pitchFamily="34" charset="0"/>
                <a:ea typeface="Source Sans 3" pitchFamily="34" charset="-122"/>
                <a:cs typeface="Source Sans 3" pitchFamily="34" charset="-120"/>
              </a:rPr>
              <a:t> (исполнение). Также существуют </a:t>
            </a:r>
            <a:r>
              <a:rPr lang="en-US" sz="1200" dirty="0">
                <a:solidFill>
                  <a:srgbClr val="3A3630"/>
                </a:solidFill>
                <a:highlight>
                  <a:srgbClr val="F1E8DA"/>
                </a:highlight>
                <a:latin typeface="Consolas" pitchFamily="34" charset="0"/>
                <a:ea typeface="Consolas" pitchFamily="34" charset="-122"/>
                <a:cs typeface="Consolas" pitchFamily="34" charset="-120"/>
              </a:rPr>
              <a:t>ux</a:t>
            </a:r>
            <a:r>
              <a:rPr lang="en-US" sz="1200" dirty="0">
                <a:solidFill>
                  <a:srgbClr val="3A3630"/>
                </a:solidFill>
                <a:latin typeface="Source Sans 3" pitchFamily="34" charset="0"/>
                <a:ea typeface="Source Sans 3" pitchFamily="34" charset="-122"/>
                <a:cs typeface="Source Sans 3" pitchFamily="34" charset="-120"/>
              </a:rPr>
              <a:t> (безусловное исполнение) и </a:t>
            </a:r>
            <a:r>
              <a:rPr lang="en-US" sz="1200" dirty="0">
                <a:solidFill>
                  <a:srgbClr val="3A3630"/>
                </a:solidFill>
                <a:highlight>
                  <a:srgbClr val="F1E8DA"/>
                </a:highlight>
                <a:latin typeface="Consolas" pitchFamily="34" charset="0"/>
                <a:ea typeface="Consolas" pitchFamily="34" charset="-122"/>
                <a:cs typeface="Consolas" pitchFamily="34" charset="-120"/>
              </a:rPr>
              <a:t>px</a:t>
            </a:r>
            <a:r>
              <a:rPr lang="en-US" sz="1200" dirty="0">
                <a:solidFill>
                  <a:srgbClr val="3A3630"/>
                </a:solidFill>
                <a:latin typeface="Source Sans 3" pitchFamily="34" charset="0"/>
                <a:ea typeface="Source Sans 3" pitchFamily="34" charset="-122"/>
                <a:cs typeface="Source Sans 3" pitchFamily="34" charset="-120"/>
              </a:rPr>
              <a:t> (исполнение в другом профиле).</a:t>
            </a:r>
            <a:endParaRPr lang="en-US" sz="1200" dirty="0"/>
          </a:p>
        </p:txBody>
      </p:sp>
      <p:sp>
        <p:nvSpPr>
          <p:cNvPr id="13" name="Shape 11"/>
          <p:cNvSpPr/>
          <p:nvPr/>
        </p:nvSpPr>
        <p:spPr>
          <a:xfrm>
            <a:off x="7588091" y="3214211"/>
            <a:ext cx="5488662" cy="449104"/>
          </a:xfrm>
          <a:prstGeom prst="roundRect">
            <a:avLst>
              <a:gd name="adj" fmla="val 5186"/>
            </a:avLst>
          </a:prstGeom>
          <a:solidFill>
            <a:srgbClr val="F1E8DA"/>
          </a:solidFill>
          <a:ln/>
        </p:spPr>
      </p:sp>
      <p:sp>
        <p:nvSpPr>
          <p:cNvPr id="14" name="Shape 12"/>
          <p:cNvSpPr/>
          <p:nvPr/>
        </p:nvSpPr>
        <p:spPr>
          <a:xfrm>
            <a:off x="7580352" y="3214211"/>
            <a:ext cx="5504140" cy="449104"/>
          </a:xfrm>
          <a:prstGeom prst="roundRect">
            <a:avLst>
              <a:gd name="adj" fmla="val 5186"/>
            </a:avLst>
          </a:prstGeom>
          <a:solidFill>
            <a:srgbClr val="F1E8DA"/>
          </a:solidFill>
          <a:ln/>
        </p:spPr>
      </p:sp>
      <p:sp>
        <p:nvSpPr>
          <p:cNvPr id="15" name="Text 13"/>
          <p:cNvSpPr/>
          <p:nvPr/>
        </p:nvSpPr>
        <p:spPr>
          <a:xfrm>
            <a:off x="7735610" y="3330654"/>
            <a:ext cx="5193625" cy="216218"/>
          </a:xfrm>
          <a:prstGeom prst="rect">
            <a:avLst/>
          </a:prstGeom>
          <a:noFill/>
          <a:ln/>
        </p:spPr>
        <p:txBody>
          <a:bodyPr wrap="none" lIns="0" tIns="0" rIns="0" bIns="0" rtlCol="0" anchor="t"/>
          <a:lstStyle/>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/etc/fstab r,</a:t>
            </a:r>
            <a:endParaRPr lang="en-US" sz="1200" dirty="0"/>
          </a:p>
        </p:txBody>
      </p:sp>
      <p:sp>
        <p:nvSpPr>
          <p:cNvPr id="16" name="Shape 14"/>
          <p:cNvSpPr/>
          <p:nvPr/>
        </p:nvSpPr>
        <p:spPr>
          <a:xfrm>
            <a:off x="7588091" y="3792736"/>
            <a:ext cx="5488662" cy="449104"/>
          </a:xfrm>
          <a:prstGeom prst="roundRect">
            <a:avLst>
              <a:gd name="adj" fmla="val 5186"/>
            </a:avLst>
          </a:prstGeom>
          <a:solidFill>
            <a:srgbClr val="F1E8DA"/>
          </a:solidFill>
          <a:ln/>
        </p:spPr>
      </p:sp>
      <p:sp>
        <p:nvSpPr>
          <p:cNvPr id="17" name="Shape 15"/>
          <p:cNvSpPr/>
          <p:nvPr/>
        </p:nvSpPr>
        <p:spPr>
          <a:xfrm>
            <a:off x="7580352" y="3792736"/>
            <a:ext cx="5504140" cy="449104"/>
          </a:xfrm>
          <a:prstGeom prst="roundRect">
            <a:avLst>
              <a:gd name="adj" fmla="val 5186"/>
            </a:avLst>
          </a:prstGeom>
          <a:solidFill>
            <a:srgbClr val="F1E8DA"/>
          </a:solidFill>
          <a:ln/>
        </p:spPr>
      </p:sp>
      <p:sp>
        <p:nvSpPr>
          <p:cNvPr id="18" name="Text 16"/>
          <p:cNvSpPr/>
          <p:nvPr/>
        </p:nvSpPr>
        <p:spPr>
          <a:xfrm>
            <a:off x="7735610" y="3909179"/>
            <a:ext cx="5193625" cy="216218"/>
          </a:xfrm>
          <a:prstGeom prst="rect">
            <a:avLst/>
          </a:prstGeom>
          <a:noFill/>
          <a:ln/>
        </p:spPr>
        <p:txBody>
          <a:bodyPr wrap="none" lIns="0" tIns="0" rIns="0" bIns="0" rtlCol="0" anchor="t"/>
          <a:lstStyle/>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/usr/bin/ping x,</a:t>
            </a:r>
            <a:endParaRPr lang="en-US" sz="1200" dirty="0"/>
          </a:p>
        </p:txBody>
      </p:sp>
      <p:sp>
        <p:nvSpPr>
          <p:cNvPr id="19" name="Shape 17"/>
          <p:cNvSpPr/>
          <p:nvPr/>
        </p:nvSpPr>
        <p:spPr>
          <a:xfrm>
            <a:off x="1530787" y="4449128"/>
            <a:ext cx="45720" cy="2696885"/>
          </a:xfrm>
          <a:prstGeom prst="rect">
            <a:avLst/>
          </a:prstGeom>
          <a:solidFill>
            <a:srgbClr val="38512F"/>
          </a:solidFill>
          <a:ln/>
        </p:spPr>
      </p:sp>
      <p:sp>
        <p:nvSpPr>
          <p:cNvPr id="20" name="Text 18"/>
          <p:cNvSpPr/>
          <p:nvPr/>
        </p:nvSpPr>
        <p:spPr>
          <a:xfrm>
            <a:off x="1754624" y="4471988"/>
            <a:ext cx="2191822" cy="273963"/>
          </a:xfrm>
          <a:prstGeom prst="rect">
            <a:avLst/>
          </a:prstGeom>
          <a:noFill/>
          <a:ln/>
        </p:spPr>
        <p:txBody>
          <a:bodyPr wrap="none" lIns="0" tIns="0" rIns="0" bIns="0" rtlCol="0" anchor="t"/>
          <a:lstStyle/>
          <a:p>
            <a:pPr marL="0" indent="0" algn="l">
              <a:lnSpc>
                <a:spcPts val="2150"/>
              </a:lnSpc>
              <a:buNone/>
            </a:pPr>
            <a:r>
              <a:rPr lang="en-US" sz="1700" dirty="0">
                <a:solidFill>
                  <a:srgbClr val="3A3630"/>
                </a:solidFill>
                <a:latin typeface="Lora" pitchFamily="34" charset="0"/>
                <a:ea typeface="Lora" pitchFamily="34" charset="-122"/>
                <a:cs typeface="Lora" pitchFamily="34" charset="-120"/>
              </a:rPr>
              <a:t>Deny-правила</a:t>
            </a:r>
            <a:endParaRPr lang="en-US" sz="1700" dirty="0"/>
          </a:p>
        </p:txBody>
      </p:sp>
      <p:sp>
        <p:nvSpPr>
          <p:cNvPr id="21" name="Text 19"/>
          <p:cNvSpPr/>
          <p:nvPr/>
        </p:nvSpPr>
        <p:spPr>
          <a:xfrm>
            <a:off x="1754624" y="4814888"/>
            <a:ext cx="5488662" cy="432435"/>
          </a:xfrm>
          <a:prstGeom prst="rect">
            <a:avLst/>
          </a:prstGeom>
          <a:noFill/>
          <a:ln/>
        </p:spPr>
        <p:txBody>
          <a:bodyPr wrap="square" lIns="0" tIns="0" rIns="0" bIns="0" rtlCol="0" anchor="t"/>
          <a:lstStyle/>
          <a:p>
            <a:pPr marL="0" indent="0" algn="l">
              <a:lnSpc>
                <a:spcPts val="1700"/>
              </a:lnSpc>
              <a:buNone/>
            </a:pPr>
            <a:r>
              <a:rPr lang="en-US" sz="1200" dirty="0">
                <a:solidFill>
                  <a:srgbClr val="3A3630"/>
                </a:solidFill>
                <a:latin typeface="Source Sans 3" pitchFamily="34" charset="0"/>
                <a:ea typeface="Source Sans 3" pitchFamily="34" charset="-122"/>
                <a:cs typeface="Source Sans 3" pitchFamily="34" charset="-120"/>
              </a:rPr>
              <a:t>Позволяют явно запретить доступ к определённым ресурсам, даже если они косвенно разрешены другими правилами или абстракциями.</a:t>
            </a:r>
            <a:endParaRPr lang="en-US" sz="1200" dirty="0"/>
          </a:p>
        </p:txBody>
      </p:sp>
      <p:sp>
        <p:nvSpPr>
          <p:cNvPr id="22" name="Shape 20"/>
          <p:cNvSpPr/>
          <p:nvPr/>
        </p:nvSpPr>
        <p:spPr>
          <a:xfrm>
            <a:off x="1754624" y="5376743"/>
            <a:ext cx="5488662" cy="449104"/>
          </a:xfrm>
          <a:prstGeom prst="roundRect">
            <a:avLst>
              <a:gd name="adj" fmla="val 5186"/>
            </a:avLst>
          </a:prstGeom>
          <a:solidFill>
            <a:srgbClr val="F1E8DA"/>
          </a:solidFill>
          <a:ln/>
        </p:spPr>
      </p:sp>
      <p:sp>
        <p:nvSpPr>
          <p:cNvPr id="23" name="Shape 21"/>
          <p:cNvSpPr/>
          <p:nvPr/>
        </p:nvSpPr>
        <p:spPr>
          <a:xfrm>
            <a:off x="1746885" y="5376743"/>
            <a:ext cx="5504140" cy="449104"/>
          </a:xfrm>
          <a:prstGeom prst="roundRect">
            <a:avLst>
              <a:gd name="adj" fmla="val 5186"/>
            </a:avLst>
          </a:prstGeom>
          <a:solidFill>
            <a:srgbClr val="F1E8DA"/>
          </a:solidFill>
          <a:ln/>
        </p:spPr>
      </p:sp>
      <p:sp>
        <p:nvSpPr>
          <p:cNvPr id="24" name="Text 22"/>
          <p:cNvSpPr/>
          <p:nvPr/>
        </p:nvSpPr>
        <p:spPr>
          <a:xfrm>
            <a:off x="1902143" y="5493187"/>
            <a:ext cx="5193625" cy="216218"/>
          </a:xfrm>
          <a:prstGeom prst="rect">
            <a:avLst/>
          </a:prstGeom>
          <a:noFill/>
          <a:ln/>
        </p:spPr>
        <p:txBody>
          <a:bodyPr wrap="none" lIns="0" tIns="0" rIns="0" bIns="0" rtlCol="0" anchor="t"/>
          <a:lstStyle/>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deny /etc/shadow rw,</a:t>
            </a:r>
            <a:endParaRPr lang="en-US" sz="1200" dirty="0"/>
          </a:p>
        </p:txBody>
      </p:sp>
      <p:sp>
        <p:nvSpPr>
          <p:cNvPr id="25" name="Shape 23"/>
          <p:cNvSpPr/>
          <p:nvPr/>
        </p:nvSpPr>
        <p:spPr>
          <a:xfrm>
            <a:off x="7364254" y="4449128"/>
            <a:ext cx="45720" cy="2696885"/>
          </a:xfrm>
          <a:prstGeom prst="rect">
            <a:avLst/>
          </a:prstGeom>
          <a:solidFill>
            <a:srgbClr val="38512F"/>
          </a:solidFill>
          <a:ln/>
        </p:spPr>
      </p:sp>
      <p:sp>
        <p:nvSpPr>
          <p:cNvPr id="26" name="Text 24"/>
          <p:cNvSpPr/>
          <p:nvPr/>
        </p:nvSpPr>
        <p:spPr>
          <a:xfrm>
            <a:off x="7588091" y="4471988"/>
            <a:ext cx="2400419" cy="273963"/>
          </a:xfrm>
          <a:prstGeom prst="rect">
            <a:avLst/>
          </a:prstGeom>
          <a:noFill/>
          <a:ln/>
        </p:spPr>
        <p:txBody>
          <a:bodyPr wrap="none" lIns="0" tIns="0" rIns="0" bIns="0" rtlCol="0" anchor="t"/>
          <a:lstStyle/>
          <a:p>
            <a:pPr marL="0" indent="0" algn="l">
              <a:lnSpc>
                <a:spcPts val="2150"/>
              </a:lnSpc>
              <a:buNone/>
            </a:pPr>
            <a:r>
              <a:rPr lang="en-US" sz="1700" dirty="0">
                <a:solidFill>
                  <a:srgbClr val="3A3630"/>
                </a:solidFill>
                <a:latin typeface="Lora" pitchFamily="34" charset="0"/>
                <a:ea typeface="Lora" pitchFamily="34" charset="-122"/>
                <a:cs typeface="Lora" pitchFamily="34" charset="-120"/>
              </a:rPr>
              <a:t>Пример для /bin/ping</a:t>
            </a:r>
            <a:endParaRPr lang="en-US" sz="1700" dirty="0"/>
          </a:p>
        </p:txBody>
      </p:sp>
      <p:sp>
        <p:nvSpPr>
          <p:cNvPr id="27" name="Text 25"/>
          <p:cNvSpPr/>
          <p:nvPr/>
        </p:nvSpPr>
        <p:spPr>
          <a:xfrm>
            <a:off x="7588091" y="4814888"/>
            <a:ext cx="5488662" cy="432435"/>
          </a:xfrm>
          <a:prstGeom prst="rect">
            <a:avLst/>
          </a:prstGeom>
          <a:noFill/>
          <a:ln/>
        </p:spPr>
        <p:txBody>
          <a:bodyPr wrap="square" lIns="0" tIns="0" rIns="0" bIns="0" rtlCol="0" anchor="t"/>
          <a:lstStyle/>
          <a:p>
            <a:pPr marL="0" indent="0" algn="l">
              <a:lnSpc>
                <a:spcPts val="1700"/>
              </a:lnSpc>
              <a:buNone/>
            </a:pPr>
            <a:r>
              <a:rPr lang="en-US" sz="1200" dirty="0">
                <a:solidFill>
                  <a:srgbClr val="3A3630"/>
                </a:solidFill>
                <a:latin typeface="Source Sans 3" pitchFamily="34" charset="0"/>
                <a:ea typeface="Source Sans 3" pitchFamily="34" charset="-122"/>
                <a:cs typeface="Source Sans 3" pitchFamily="34" charset="-120"/>
              </a:rPr>
              <a:t>Профиль может явно разрешать выполнение ping, а также ограничивать его доступ к другим файлам или сетевым операциям.</a:t>
            </a:r>
            <a:endParaRPr lang="en-US" sz="1200" dirty="0"/>
          </a:p>
        </p:txBody>
      </p:sp>
      <p:sp>
        <p:nvSpPr>
          <p:cNvPr id="28" name="Shape 26"/>
          <p:cNvSpPr/>
          <p:nvPr/>
        </p:nvSpPr>
        <p:spPr>
          <a:xfrm>
            <a:off x="7588091" y="5376743"/>
            <a:ext cx="5488662" cy="1746409"/>
          </a:xfrm>
          <a:prstGeom prst="roundRect">
            <a:avLst>
              <a:gd name="adj" fmla="val 1334"/>
            </a:avLst>
          </a:prstGeom>
          <a:solidFill>
            <a:srgbClr val="F1E8DA"/>
          </a:solidFill>
          <a:ln/>
        </p:spPr>
      </p:sp>
      <p:sp>
        <p:nvSpPr>
          <p:cNvPr id="29" name="Shape 27"/>
          <p:cNvSpPr/>
          <p:nvPr/>
        </p:nvSpPr>
        <p:spPr>
          <a:xfrm>
            <a:off x="7580352" y="5376743"/>
            <a:ext cx="5504140" cy="1746409"/>
          </a:xfrm>
          <a:prstGeom prst="roundRect">
            <a:avLst>
              <a:gd name="adj" fmla="val 1334"/>
            </a:avLst>
          </a:prstGeom>
          <a:solidFill>
            <a:srgbClr val="F1E8DA"/>
          </a:solidFill>
          <a:ln/>
        </p:spPr>
      </p:sp>
      <p:sp>
        <p:nvSpPr>
          <p:cNvPr id="30" name="Text 28"/>
          <p:cNvSpPr/>
          <p:nvPr/>
        </p:nvSpPr>
        <p:spPr>
          <a:xfrm>
            <a:off x="7735610" y="5493187"/>
            <a:ext cx="5193625" cy="1513522"/>
          </a:xfrm>
          <a:prstGeom prst="rect">
            <a:avLst/>
          </a:prstGeom>
          <a:noFill/>
          <a:ln/>
        </p:spPr>
        <p:txBody>
          <a:bodyPr wrap="square" lIns="0" tIns="0" rIns="0" bIns="0" rtlCol="0" anchor="t"/>
          <a:lstStyle/>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profile ping /bin/ping {</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 #include &lt;abstractions/base&gt;</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 network inet raw,</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 /bin/ping ix,</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 /etc/services r,</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 deny /etc/hosts w,</a:t>
            </a:r>
            <a:endParaRPr lang="en-US" sz="1200" dirty="0"/>
          </a:p>
          <a:p>
            <a:pPr marL="0" indent="0" algn="l">
              <a:lnSpc>
                <a:spcPts val="1700"/>
              </a:lnSpc>
              <a:buNone/>
            </a:pPr>
            <a:r>
              <a:rPr lang="en-US" sz="1200" dirty="0">
                <a:solidFill>
                  <a:srgbClr val="3A3630"/>
                </a:solidFill>
                <a:highlight>
                  <a:srgbClr val="F1E8DA"/>
                </a:highlight>
                <a:latin typeface="Consolas" pitchFamily="34" charset="0"/>
                <a:ea typeface="Consolas" pitchFamily="34" charset="-122"/>
                <a:cs typeface="Consolas" pitchFamily="34" charset="-120"/>
              </a:rPr>
              <a:t>}</a:t>
            </a:r>
            <a:endParaRPr lang="en-US" sz="1200" dirty="0"/>
          </a:p>
        </p:txBody>
      </p:sp>
      <p:sp>
        <p:nvSpPr>
          <p:cNvPr id="31" name="Rectangle 30">
            <a:extLst>
              <a:ext uri="{FF2B5EF4-FFF2-40B4-BE49-F238E27FC236}">
                <a16:creationId xmlns:a16="http://schemas.microsoft.com/office/drawing/2014/main" id="{B4E83C9C-65E2-DC66-82BF-B2C4367324AD}"/>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689848"/>
            <a:ext cx="6086356" cy="492681"/>
          </a:xfrm>
          <a:prstGeom prst="rect">
            <a:avLst/>
          </a:prstGeom>
          <a:noFill/>
          <a:ln/>
        </p:spPr>
        <p:txBody>
          <a:bodyPr wrap="none" lIns="0" tIns="0" rIns="0" bIns="0" rtlCol="0" anchor="t"/>
          <a:lstStyle/>
          <a:p>
            <a:pPr marL="0" indent="0" algn="l">
              <a:lnSpc>
                <a:spcPts val="3850"/>
              </a:lnSpc>
              <a:buNone/>
            </a:pPr>
            <a:r>
              <a:rPr lang="en-US" sz="3100" dirty="0">
                <a:solidFill>
                  <a:srgbClr val="38512F"/>
                </a:solidFill>
                <a:latin typeface="Lora" pitchFamily="34" charset="0"/>
                <a:ea typeface="Lora" pitchFamily="34" charset="-122"/>
                <a:cs typeface="Lora" pitchFamily="34" charset="-120"/>
              </a:rPr>
              <a:t>Хранение и Загрузка Профилей</a:t>
            </a:r>
            <a:endParaRPr lang="en-US" sz="3100" dirty="0"/>
          </a:p>
        </p:txBody>
      </p:sp>
      <p:sp>
        <p:nvSpPr>
          <p:cNvPr id="3" name="Text 1"/>
          <p:cNvSpPr/>
          <p:nvPr/>
        </p:nvSpPr>
        <p:spPr>
          <a:xfrm>
            <a:off x="837724" y="1601391"/>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Управление профилями AppArmor централизовано и организовано для удобства администраторов.</a:t>
            </a:r>
            <a:endParaRPr lang="en-US" sz="1600" dirty="0"/>
          </a:p>
        </p:txBody>
      </p:sp>
      <p:sp>
        <p:nvSpPr>
          <p:cNvPr id="4" name="Shape 2"/>
          <p:cNvSpPr/>
          <p:nvPr/>
        </p:nvSpPr>
        <p:spPr>
          <a:xfrm>
            <a:off x="837724" y="2172057"/>
            <a:ext cx="4178618" cy="4797028"/>
          </a:xfrm>
          <a:prstGeom prst="roundRect">
            <a:avLst>
              <a:gd name="adj" fmla="val 752"/>
            </a:avLst>
          </a:prstGeom>
          <a:solidFill>
            <a:srgbClr val="F3E7D4"/>
          </a:solidFill>
          <a:ln/>
        </p:spPr>
      </p:sp>
      <p:sp>
        <p:nvSpPr>
          <p:cNvPr id="5" name="Shape 3"/>
          <p:cNvSpPr/>
          <p:nvPr/>
        </p:nvSpPr>
        <p:spPr>
          <a:xfrm>
            <a:off x="1047155" y="2381488"/>
            <a:ext cx="628293" cy="628293"/>
          </a:xfrm>
          <a:prstGeom prst="roundRect">
            <a:avLst>
              <a:gd name="adj" fmla="val 14552264"/>
            </a:avLst>
          </a:prstGeom>
          <a:solidFill>
            <a:srgbClr val="38512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914" y="2554248"/>
            <a:ext cx="282654" cy="282654"/>
          </a:xfrm>
          <a:prstGeom prst="rect">
            <a:avLst/>
          </a:prstGeom>
        </p:spPr>
      </p:pic>
      <p:sp>
        <p:nvSpPr>
          <p:cNvPr id="7" name="Text 4"/>
          <p:cNvSpPr/>
          <p:nvPr/>
        </p:nvSpPr>
        <p:spPr>
          <a:xfrm>
            <a:off x="1047155" y="321921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Каталог Профилей</a:t>
            </a:r>
            <a:endParaRPr lang="en-US" sz="1900" dirty="0"/>
          </a:p>
        </p:txBody>
      </p:sp>
      <p:sp>
        <p:nvSpPr>
          <p:cNvPr id="8" name="Text 5"/>
          <p:cNvSpPr/>
          <p:nvPr/>
        </p:nvSpPr>
        <p:spPr>
          <a:xfrm>
            <a:off x="1047155" y="3652838"/>
            <a:ext cx="3759756" cy="135540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Все профили AppArmor хранятся в каталоге </a:t>
            </a:r>
            <a:r>
              <a:rPr lang="en-US" sz="1600" dirty="0">
                <a:solidFill>
                  <a:srgbClr val="3A3630"/>
                </a:solidFill>
                <a:highlight>
                  <a:srgbClr val="F1E8DA"/>
                </a:highlight>
                <a:latin typeface="Consolas" pitchFamily="34" charset="0"/>
                <a:ea typeface="Consolas" pitchFamily="34" charset="-122"/>
                <a:cs typeface="Consolas" pitchFamily="34" charset="-120"/>
              </a:rPr>
              <a:t>/etc/apparmor.d/</a:t>
            </a:r>
            <a:r>
              <a:rPr lang="en-US" sz="1600" dirty="0">
                <a:solidFill>
                  <a:srgbClr val="3A3630"/>
                </a:solidFill>
                <a:latin typeface="Source Sans 3" pitchFamily="34" charset="0"/>
                <a:ea typeface="Source Sans 3" pitchFamily="34" charset="-122"/>
                <a:cs typeface="Source Sans 3" pitchFamily="34" charset="-120"/>
              </a:rPr>
              <a:t>. Это стандартное место, где система ожидает найти файлы конфигурации профилей.</a:t>
            </a:r>
            <a:endParaRPr lang="en-US" sz="1600" dirty="0"/>
          </a:p>
        </p:txBody>
      </p:sp>
      <p:sp>
        <p:nvSpPr>
          <p:cNvPr id="9" name="Shape 6"/>
          <p:cNvSpPr/>
          <p:nvPr/>
        </p:nvSpPr>
        <p:spPr>
          <a:xfrm>
            <a:off x="5225772" y="2172057"/>
            <a:ext cx="4178737" cy="4797028"/>
          </a:xfrm>
          <a:prstGeom prst="roundRect">
            <a:avLst>
              <a:gd name="adj" fmla="val 752"/>
            </a:avLst>
          </a:prstGeom>
          <a:solidFill>
            <a:srgbClr val="F3E7D4"/>
          </a:solidFill>
          <a:ln/>
        </p:spPr>
      </p:sp>
      <p:sp>
        <p:nvSpPr>
          <p:cNvPr id="10" name="Shape 7"/>
          <p:cNvSpPr/>
          <p:nvPr/>
        </p:nvSpPr>
        <p:spPr>
          <a:xfrm>
            <a:off x="5435203" y="2381488"/>
            <a:ext cx="628293" cy="628293"/>
          </a:xfrm>
          <a:prstGeom prst="roundRect">
            <a:avLst>
              <a:gd name="adj" fmla="val 14552264"/>
            </a:avLst>
          </a:prstGeom>
          <a:solidFill>
            <a:srgbClr val="38512F"/>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7963" y="2554248"/>
            <a:ext cx="282654" cy="282654"/>
          </a:xfrm>
          <a:prstGeom prst="rect">
            <a:avLst/>
          </a:prstGeom>
        </p:spPr>
      </p:pic>
      <p:sp>
        <p:nvSpPr>
          <p:cNvPr id="12" name="Text 8"/>
          <p:cNvSpPr/>
          <p:nvPr/>
        </p:nvSpPr>
        <p:spPr>
          <a:xfrm>
            <a:off x="5435203" y="3219212"/>
            <a:ext cx="2804874" cy="308015"/>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Соглашение об Именах</a:t>
            </a:r>
            <a:endParaRPr lang="en-US" sz="1900" dirty="0"/>
          </a:p>
        </p:txBody>
      </p:sp>
      <p:sp>
        <p:nvSpPr>
          <p:cNvPr id="13" name="Text 9"/>
          <p:cNvSpPr/>
          <p:nvPr/>
        </p:nvSpPr>
        <p:spPr>
          <a:xfrm>
            <a:off x="5435203" y="3652838"/>
            <a:ext cx="3759875" cy="2055971"/>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Имя файла профиля обычно является "дефисированной" версией полного пути к исполняемому файлу. Например, профиль для </a:t>
            </a:r>
            <a:r>
              <a:rPr lang="en-US" sz="1600" dirty="0">
                <a:solidFill>
                  <a:srgbClr val="3A3630"/>
                </a:solidFill>
                <a:highlight>
                  <a:srgbClr val="F1E8DA"/>
                </a:highlight>
                <a:latin typeface="Consolas" pitchFamily="34" charset="0"/>
                <a:ea typeface="Consolas" pitchFamily="34" charset="-122"/>
                <a:cs typeface="Consolas" pitchFamily="34" charset="-120"/>
              </a:rPr>
              <a:t>/usr/sbin/nginx</a:t>
            </a:r>
            <a:r>
              <a:rPr lang="en-US" sz="1600" dirty="0">
                <a:solidFill>
                  <a:srgbClr val="3A3630"/>
                </a:solidFill>
                <a:latin typeface="Source Sans 3" pitchFamily="34" charset="0"/>
                <a:ea typeface="Source Sans 3" pitchFamily="34" charset="-122"/>
                <a:cs typeface="Source Sans 3" pitchFamily="34" charset="-120"/>
              </a:rPr>
              <a:t> будет называться </a:t>
            </a:r>
            <a:r>
              <a:rPr lang="en-US" sz="1600" dirty="0">
                <a:solidFill>
                  <a:srgbClr val="3A3630"/>
                </a:solidFill>
                <a:highlight>
                  <a:srgbClr val="F1E8DA"/>
                </a:highlight>
                <a:latin typeface="Consolas" pitchFamily="34" charset="0"/>
                <a:ea typeface="Consolas" pitchFamily="34" charset="-122"/>
                <a:cs typeface="Consolas" pitchFamily="34" charset="-120"/>
              </a:rPr>
              <a:t>usr.sbin.nginx</a:t>
            </a:r>
            <a:r>
              <a:rPr lang="en-US" sz="1600" dirty="0">
                <a:solidFill>
                  <a:srgbClr val="3A3630"/>
                </a:solidFill>
                <a:latin typeface="Source Sans 3" pitchFamily="34" charset="0"/>
                <a:ea typeface="Source Sans 3" pitchFamily="34" charset="-122"/>
                <a:cs typeface="Source Sans 3" pitchFamily="34" charset="-120"/>
              </a:rPr>
              <a:t>. Символ слеша (</a:t>
            </a:r>
            <a:r>
              <a:rPr lang="en-US" sz="1600" dirty="0">
                <a:solidFill>
                  <a:srgbClr val="3A3630"/>
                </a:solidFill>
                <a:highlight>
                  <a:srgbClr val="F1E8DA"/>
                </a:highlight>
                <a:latin typeface="Consolas" pitchFamily="34" charset="0"/>
                <a:ea typeface="Consolas" pitchFamily="34" charset="-122"/>
                <a:cs typeface="Consolas" pitchFamily="34" charset="-120"/>
              </a:rPr>
              <a:t>/</a:t>
            </a:r>
            <a:r>
              <a:rPr lang="en-US" sz="1600" dirty="0">
                <a:solidFill>
                  <a:srgbClr val="3A3630"/>
                </a:solidFill>
                <a:latin typeface="Source Sans 3" pitchFamily="34" charset="0"/>
                <a:ea typeface="Source Sans 3" pitchFamily="34" charset="-122"/>
                <a:cs typeface="Source Sans 3" pitchFamily="34" charset="-120"/>
              </a:rPr>
              <a:t>) заменяется на точку (</a:t>
            </a:r>
            <a:r>
              <a:rPr lang="en-US" sz="1600" dirty="0">
                <a:solidFill>
                  <a:srgbClr val="3A3630"/>
                </a:solidFill>
                <a:highlight>
                  <a:srgbClr val="F1E8DA"/>
                </a:highlight>
                <a:latin typeface="Consolas" pitchFamily="34" charset="0"/>
                <a:ea typeface="Consolas" pitchFamily="34" charset="-122"/>
                <a:cs typeface="Consolas" pitchFamily="34" charset="-120"/>
              </a:rPr>
              <a:t>.</a:t>
            </a:r>
            <a:r>
              <a:rPr lang="en-US" sz="1600" dirty="0">
                <a:solidFill>
                  <a:srgbClr val="3A3630"/>
                </a:solidFill>
                <a:latin typeface="Source Sans 3" pitchFamily="34" charset="0"/>
                <a:ea typeface="Source Sans 3" pitchFamily="34" charset="-122"/>
                <a:cs typeface="Source Sans 3" pitchFamily="34" charset="-120"/>
              </a:rPr>
              <a:t>).</a:t>
            </a:r>
            <a:endParaRPr lang="en-US" sz="1600" dirty="0"/>
          </a:p>
        </p:txBody>
      </p:sp>
      <p:sp>
        <p:nvSpPr>
          <p:cNvPr id="14" name="Shape 10"/>
          <p:cNvSpPr/>
          <p:nvPr/>
        </p:nvSpPr>
        <p:spPr>
          <a:xfrm>
            <a:off x="9613940" y="2172057"/>
            <a:ext cx="4178737" cy="4797028"/>
          </a:xfrm>
          <a:prstGeom prst="roundRect">
            <a:avLst>
              <a:gd name="adj" fmla="val 752"/>
            </a:avLst>
          </a:prstGeom>
          <a:solidFill>
            <a:srgbClr val="F3E7D4"/>
          </a:solidFill>
          <a:ln/>
        </p:spPr>
      </p:sp>
      <p:sp>
        <p:nvSpPr>
          <p:cNvPr id="15" name="Shape 11"/>
          <p:cNvSpPr/>
          <p:nvPr/>
        </p:nvSpPr>
        <p:spPr>
          <a:xfrm>
            <a:off x="9823371" y="2381488"/>
            <a:ext cx="628293" cy="628293"/>
          </a:xfrm>
          <a:prstGeom prst="roundRect">
            <a:avLst>
              <a:gd name="adj" fmla="val 14552264"/>
            </a:avLst>
          </a:prstGeom>
          <a:solidFill>
            <a:srgbClr val="38512F"/>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6130" y="2554248"/>
            <a:ext cx="282654" cy="282654"/>
          </a:xfrm>
          <a:prstGeom prst="rect">
            <a:avLst/>
          </a:prstGeom>
        </p:spPr>
      </p:pic>
      <p:sp>
        <p:nvSpPr>
          <p:cNvPr id="17" name="Text 12"/>
          <p:cNvSpPr/>
          <p:nvPr/>
        </p:nvSpPr>
        <p:spPr>
          <a:xfrm>
            <a:off x="9823371" y="321921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3A3630"/>
                </a:solidFill>
                <a:latin typeface="Lora" pitchFamily="34" charset="0"/>
                <a:ea typeface="Lora" pitchFamily="34" charset="-122"/>
                <a:cs typeface="Lora" pitchFamily="34" charset="-120"/>
              </a:rPr>
              <a:t>Загрузка Профилей</a:t>
            </a:r>
            <a:endParaRPr lang="en-US" sz="1900" dirty="0"/>
          </a:p>
        </p:txBody>
      </p:sp>
      <p:sp>
        <p:nvSpPr>
          <p:cNvPr id="18" name="Text 13"/>
          <p:cNvSpPr/>
          <p:nvPr/>
        </p:nvSpPr>
        <p:spPr>
          <a:xfrm>
            <a:off x="9823371" y="3652838"/>
            <a:ext cx="3759875" cy="3106817"/>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Для загрузки, выгрузки и управления профилями используется утилита </a:t>
            </a:r>
            <a:r>
              <a:rPr lang="en-US" sz="1600" dirty="0">
                <a:solidFill>
                  <a:srgbClr val="3A3630"/>
                </a:solidFill>
                <a:highlight>
                  <a:srgbClr val="F1E8DA"/>
                </a:highlight>
                <a:latin typeface="Consolas" pitchFamily="34" charset="0"/>
                <a:ea typeface="Consolas" pitchFamily="34" charset="-122"/>
                <a:cs typeface="Consolas" pitchFamily="34" charset="-120"/>
              </a:rPr>
              <a:t>apparmor_parser</a:t>
            </a:r>
            <a:r>
              <a:rPr lang="en-US" sz="1600" dirty="0">
                <a:solidFill>
                  <a:srgbClr val="3A3630"/>
                </a:solidFill>
                <a:latin typeface="Source Sans 3" pitchFamily="34" charset="0"/>
                <a:ea typeface="Source Sans 3" pitchFamily="34" charset="-122"/>
                <a:cs typeface="Source Sans 3" pitchFamily="34" charset="-120"/>
              </a:rPr>
              <a:t>. Например, </a:t>
            </a:r>
            <a:r>
              <a:rPr lang="en-US" sz="1600" dirty="0">
                <a:solidFill>
                  <a:srgbClr val="3A3630"/>
                </a:solidFill>
                <a:highlight>
                  <a:srgbClr val="F1E8DA"/>
                </a:highlight>
                <a:latin typeface="Consolas" pitchFamily="34" charset="0"/>
                <a:ea typeface="Consolas" pitchFamily="34" charset="-122"/>
                <a:cs typeface="Consolas" pitchFamily="34" charset="-120"/>
              </a:rPr>
              <a:t>sudo apparmor_parser -r /etc/apparmor.d/usr.sbin.nginx</a:t>
            </a:r>
            <a:r>
              <a:rPr lang="en-US" sz="1600" dirty="0">
                <a:solidFill>
                  <a:srgbClr val="3A3630"/>
                </a:solidFill>
                <a:latin typeface="Source Sans 3" pitchFamily="34" charset="0"/>
                <a:ea typeface="Source Sans 3" pitchFamily="34" charset="-122"/>
                <a:cs typeface="Source Sans 3" pitchFamily="34" charset="-120"/>
              </a:rPr>
              <a:t> перезагрузит профиль Nginx, а </a:t>
            </a:r>
            <a:r>
              <a:rPr lang="en-US" sz="1600" dirty="0">
                <a:solidFill>
                  <a:srgbClr val="3A3630"/>
                </a:solidFill>
                <a:highlight>
                  <a:srgbClr val="F1E8DA"/>
                </a:highlight>
                <a:latin typeface="Consolas" pitchFamily="34" charset="0"/>
                <a:ea typeface="Consolas" pitchFamily="34" charset="-122"/>
                <a:cs typeface="Consolas" pitchFamily="34" charset="-120"/>
              </a:rPr>
              <a:t>sudo apparmor_parser -R /etc/apparmor.d/usr.sbin.nginx</a:t>
            </a:r>
            <a:r>
              <a:rPr lang="en-US" sz="1600" dirty="0">
                <a:solidFill>
                  <a:srgbClr val="3A3630"/>
                </a:solidFill>
                <a:latin typeface="Source Sans 3" pitchFamily="34" charset="0"/>
                <a:ea typeface="Source Sans 3" pitchFamily="34" charset="-122"/>
                <a:cs typeface="Source Sans 3" pitchFamily="34" charset="-120"/>
              </a:rPr>
              <a:t> выгрузит его.</a:t>
            </a:r>
            <a:endParaRPr lang="en-US" sz="1600" dirty="0"/>
          </a:p>
        </p:txBody>
      </p:sp>
      <p:sp>
        <p:nvSpPr>
          <p:cNvPr id="19" name="Text 14"/>
          <p:cNvSpPr/>
          <p:nvPr/>
        </p:nvSpPr>
        <p:spPr>
          <a:xfrm>
            <a:off x="837724" y="7204710"/>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3" pitchFamily="34" charset="0"/>
                <a:ea typeface="Source Sans 3" pitchFamily="34" charset="-122"/>
                <a:cs typeface="Source Sans 3" pitchFamily="34" charset="-120"/>
              </a:rPr>
              <a:t>Эти соглашения помогают поддерживать порядок и облегчают автоматизацию управления профилями.</a:t>
            </a:r>
            <a:endParaRPr lang="en-US" sz="1600" dirty="0"/>
          </a:p>
        </p:txBody>
      </p:sp>
      <p:sp>
        <p:nvSpPr>
          <p:cNvPr id="20" name="Rectangle 19">
            <a:extLst>
              <a:ext uri="{FF2B5EF4-FFF2-40B4-BE49-F238E27FC236}">
                <a16:creationId xmlns:a16="http://schemas.microsoft.com/office/drawing/2014/main" id="{4300F524-3A24-4EAA-FC32-53CBDEAF09AD}"/>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828443" y="1138595"/>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8512F"/>
                </a:solidFill>
                <a:latin typeface="Lora" pitchFamily="34" charset="0"/>
                <a:ea typeface="Lora" pitchFamily="34" charset="-122"/>
                <a:cs typeface="Lora" pitchFamily="34" charset="-120"/>
              </a:rPr>
              <a:t>ГЛАВА 3</a:t>
            </a:r>
            <a:endParaRPr lang="en-US" sz="1350" dirty="0"/>
          </a:p>
        </p:txBody>
      </p:sp>
      <p:sp>
        <p:nvSpPr>
          <p:cNvPr id="3" name="Text 1"/>
          <p:cNvSpPr/>
          <p:nvPr/>
        </p:nvSpPr>
        <p:spPr>
          <a:xfrm>
            <a:off x="1828443" y="1397675"/>
            <a:ext cx="4948118" cy="347901"/>
          </a:xfrm>
          <a:prstGeom prst="rect">
            <a:avLst/>
          </a:prstGeom>
          <a:noFill/>
          <a:ln/>
        </p:spPr>
        <p:txBody>
          <a:bodyPr wrap="none" lIns="0" tIns="0" rIns="0" bIns="0" rtlCol="0" anchor="t"/>
          <a:lstStyle/>
          <a:p>
            <a:pPr marL="0" indent="0" algn="l">
              <a:lnSpc>
                <a:spcPts val="2700"/>
              </a:lnSpc>
              <a:buNone/>
            </a:pPr>
            <a:r>
              <a:rPr lang="en-US" sz="2150" dirty="0">
                <a:solidFill>
                  <a:srgbClr val="38512F"/>
                </a:solidFill>
                <a:latin typeface="Lora" pitchFamily="34" charset="0"/>
                <a:ea typeface="Lora" pitchFamily="34" charset="-122"/>
                <a:cs typeface="Lora" pitchFamily="34" charset="-120"/>
              </a:rPr>
              <a:t>Инструменты Управления AppArmor</a:t>
            </a:r>
            <a:endParaRPr lang="en-US" sz="2150" dirty="0"/>
          </a:p>
        </p:txBody>
      </p:sp>
      <p:sp>
        <p:nvSpPr>
          <p:cNvPr id="4" name="Text 2"/>
          <p:cNvSpPr/>
          <p:nvPr/>
        </p:nvSpPr>
        <p:spPr>
          <a:xfrm>
            <a:off x="1828443" y="1902023"/>
            <a:ext cx="10973395"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AppArmor предоставляет набор мощных утилит командной строки для мониторинга, создания и модификации профилей.</a:t>
            </a:r>
            <a:endParaRPr lang="en-US" sz="11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443" y="2221111"/>
            <a:ext cx="295632" cy="295632"/>
          </a:xfrm>
          <a:prstGeom prst="rect">
            <a:avLst/>
          </a:prstGeom>
        </p:spPr>
      </p:pic>
      <p:sp>
        <p:nvSpPr>
          <p:cNvPr id="6" name="Text 3"/>
          <p:cNvSpPr/>
          <p:nvPr/>
        </p:nvSpPr>
        <p:spPr>
          <a:xfrm>
            <a:off x="2254448" y="2271832"/>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aa-status</a:t>
            </a:r>
            <a:endParaRPr lang="en-US" sz="1350" dirty="0"/>
          </a:p>
        </p:txBody>
      </p:sp>
      <p:sp>
        <p:nvSpPr>
          <p:cNvPr id="7" name="Text 4"/>
          <p:cNvSpPr/>
          <p:nvPr/>
        </p:nvSpPr>
        <p:spPr>
          <a:xfrm>
            <a:off x="2254448" y="2551748"/>
            <a:ext cx="4995505" cy="620316"/>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Отображает текущий статус всех загруженных профилей AppArmor, указывая, какие из них находятся в режиме </a:t>
            </a:r>
            <a:r>
              <a:rPr lang="en-US" sz="1150" dirty="0">
                <a:solidFill>
                  <a:srgbClr val="3A3630"/>
                </a:solidFill>
                <a:highlight>
                  <a:srgbClr val="F1E8DA"/>
                </a:highlight>
                <a:latin typeface="Consolas" pitchFamily="34" charset="0"/>
                <a:ea typeface="Consolas" pitchFamily="34" charset="-122"/>
                <a:cs typeface="Consolas" pitchFamily="34" charset="-120"/>
              </a:rPr>
              <a:t>enforce</a:t>
            </a:r>
            <a:r>
              <a:rPr lang="en-US" sz="1150" dirty="0">
                <a:solidFill>
                  <a:srgbClr val="3A3630"/>
                </a:solidFill>
                <a:latin typeface="Source Sans 3" pitchFamily="34" charset="0"/>
                <a:ea typeface="Source Sans 3" pitchFamily="34" charset="-122"/>
                <a:cs typeface="Source Sans 3" pitchFamily="34" charset="-120"/>
              </a:rPr>
              <a:t>, а какие — в режиме </a:t>
            </a:r>
            <a:r>
              <a:rPr lang="en-US" sz="1150" dirty="0">
                <a:solidFill>
                  <a:srgbClr val="3A3630"/>
                </a:solidFill>
                <a:highlight>
                  <a:srgbClr val="F1E8DA"/>
                </a:highlight>
                <a:latin typeface="Consolas" pitchFamily="34" charset="0"/>
                <a:ea typeface="Consolas" pitchFamily="34" charset="-122"/>
                <a:cs typeface="Consolas" pitchFamily="34" charset="-120"/>
              </a:rPr>
              <a:t>complain</a:t>
            </a:r>
            <a:r>
              <a:rPr lang="en-US" sz="1150" dirty="0">
                <a:solidFill>
                  <a:srgbClr val="3A3630"/>
                </a:solidFill>
                <a:latin typeface="Source Sans 3" pitchFamily="34" charset="0"/>
                <a:ea typeface="Source Sans 3" pitchFamily="34" charset="-122"/>
                <a:cs typeface="Source Sans 3" pitchFamily="34" charset="-120"/>
              </a:rPr>
              <a:t>.</a:t>
            </a:r>
            <a:endParaRPr lang="en-US" sz="1150" dirty="0"/>
          </a:p>
        </p:txBody>
      </p:sp>
      <p:sp>
        <p:nvSpPr>
          <p:cNvPr id="8" name="Shape 5"/>
          <p:cNvSpPr/>
          <p:nvPr/>
        </p:nvSpPr>
        <p:spPr>
          <a:xfrm>
            <a:off x="2254448" y="3289459"/>
            <a:ext cx="4995505" cy="423386"/>
          </a:xfrm>
          <a:prstGeom prst="roundRect">
            <a:avLst>
              <a:gd name="adj" fmla="val 5238"/>
            </a:avLst>
          </a:prstGeom>
          <a:solidFill>
            <a:srgbClr val="F1E8DA"/>
          </a:solidFill>
          <a:ln/>
        </p:spPr>
      </p:sp>
      <p:sp>
        <p:nvSpPr>
          <p:cNvPr id="9" name="Shape 6"/>
          <p:cNvSpPr/>
          <p:nvPr/>
        </p:nvSpPr>
        <p:spPr>
          <a:xfrm>
            <a:off x="2247067" y="3289459"/>
            <a:ext cx="5010269" cy="423386"/>
          </a:xfrm>
          <a:prstGeom prst="roundRect">
            <a:avLst>
              <a:gd name="adj" fmla="val 5238"/>
            </a:avLst>
          </a:prstGeom>
          <a:solidFill>
            <a:srgbClr val="F1E8DA"/>
          </a:solidFill>
          <a:ln/>
        </p:spPr>
      </p:sp>
      <p:sp>
        <p:nvSpPr>
          <p:cNvPr id="10" name="Text 7"/>
          <p:cNvSpPr/>
          <p:nvPr/>
        </p:nvSpPr>
        <p:spPr>
          <a:xfrm>
            <a:off x="2394823" y="3400306"/>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aa-status</a:t>
            </a:r>
            <a:endParaRPr lang="en-US" sz="1150" dirty="0"/>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0327" y="2221111"/>
            <a:ext cx="295632" cy="295632"/>
          </a:xfrm>
          <a:prstGeom prst="rect">
            <a:avLst/>
          </a:prstGeom>
        </p:spPr>
      </p:pic>
      <p:sp>
        <p:nvSpPr>
          <p:cNvPr id="12" name="Text 8"/>
          <p:cNvSpPr/>
          <p:nvPr/>
        </p:nvSpPr>
        <p:spPr>
          <a:xfrm>
            <a:off x="7806333" y="2271832"/>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aa-enforce</a:t>
            </a:r>
            <a:endParaRPr lang="en-US" sz="1350" dirty="0"/>
          </a:p>
        </p:txBody>
      </p:sp>
      <p:sp>
        <p:nvSpPr>
          <p:cNvPr id="13" name="Text 9"/>
          <p:cNvSpPr/>
          <p:nvPr/>
        </p:nvSpPr>
        <p:spPr>
          <a:xfrm>
            <a:off x="7806333" y="2551748"/>
            <a:ext cx="4995505" cy="411004"/>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Переводит указанный профиль из режима </a:t>
            </a:r>
            <a:r>
              <a:rPr lang="en-US" sz="1150" dirty="0">
                <a:solidFill>
                  <a:srgbClr val="3A3630"/>
                </a:solidFill>
                <a:highlight>
                  <a:srgbClr val="F1E8DA"/>
                </a:highlight>
                <a:latin typeface="Consolas" pitchFamily="34" charset="0"/>
                <a:ea typeface="Consolas" pitchFamily="34" charset="-122"/>
                <a:cs typeface="Consolas" pitchFamily="34" charset="-120"/>
              </a:rPr>
              <a:t>complain</a:t>
            </a:r>
            <a:r>
              <a:rPr lang="en-US" sz="1150" dirty="0">
                <a:solidFill>
                  <a:srgbClr val="3A3630"/>
                </a:solidFill>
                <a:latin typeface="Source Sans 3" pitchFamily="34" charset="0"/>
                <a:ea typeface="Source Sans 3" pitchFamily="34" charset="-122"/>
                <a:cs typeface="Source Sans 3" pitchFamily="34" charset="-120"/>
              </a:rPr>
              <a:t> в режим </a:t>
            </a:r>
            <a:r>
              <a:rPr lang="en-US" sz="1150" dirty="0">
                <a:solidFill>
                  <a:srgbClr val="3A3630"/>
                </a:solidFill>
                <a:highlight>
                  <a:srgbClr val="F1E8DA"/>
                </a:highlight>
                <a:latin typeface="Consolas" pitchFamily="34" charset="0"/>
                <a:ea typeface="Consolas" pitchFamily="34" charset="-122"/>
                <a:cs typeface="Consolas" pitchFamily="34" charset="-120"/>
              </a:rPr>
              <a:t>enforce</a:t>
            </a:r>
            <a:r>
              <a:rPr lang="en-US" sz="1150" dirty="0">
                <a:solidFill>
                  <a:srgbClr val="3A3630"/>
                </a:solidFill>
                <a:latin typeface="Source Sans 3" pitchFamily="34" charset="0"/>
                <a:ea typeface="Source Sans 3" pitchFamily="34" charset="-122"/>
                <a:cs typeface="Source Sans 3" pitchFamily="34" charset="-120"/>
              </a:rPr>
              <a:t>, активируя принудительное применение правил.</a:t>
            </a:r>
            <a:endParaRPr lang="en-US" sz="1150" dirty="0"/>
          </a:p>
        </p:txBody>
      </p:sp>
      <p:sp>
        <p:nvSpPr>
          <p:cNvPr id="14" name="Shape 10"/>
          <p:cNvSpPr/>
          <p:nvPr/>
        </p:nvSpPr>
        <p:spPr>
          <a:xfrm>
            <a:off x="7806333" y="3080147"/>
            <a:ext cx="4995505" cy="423386"/>
          </a:xfrm>
          <a:prstGeom prst="roundRect">
            <a:avLst>
              <a:gd name="adj" fmla="val 5238"/>
            </a:avLst>
          </a:prstGeom>
          <a:solidFill>
            <a:srgbClr val="F1E8DA"/>
          </a:solidFill>
          <a:ln/>
        </p:spPr>
      </p:sp>
      <p:sp>
        <p:nvSpPr>
          <p:cNvPr id="15" name="Shape 11"/>
          <p:cNvSpPr/>
          <p:nvPr/>
        </p:nvSpPr>
        <p:spPr>
          <a:xfrm>
            <a:off x="7798951" y="3080147"/>
            <a:ext cx="5010269" cy="423386"/>
          </a:xfrm>
          <a:prstGeom prst="roundRect">
            <a:avLst>
              <a:gd name="adj" fmla="val 5238"/>
            </a:avLst>
          </a:prstGeom>
          <a:solidFill>
            <a:srgbClr val="F1E8DA"/>
          </a:solidFill>
          <a:ln/>
        </p:spPr>
      </p:sp>
      <p:sp>
        <p:nvSpPr>
          <p:cNvPr id="16" name="Text 12"/>
          <p:cNvSpPr/>
          <p:nvPr/>
        </p:nvSpPr>
        <p:spPr>
          <a:xfrm>
            <a:off x="7946708" y="3190994"/>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aa-enforce /usr/bin/program</a:t>
            </a:r>
            <a:endParaRPr lang="en-US" sz="1150" dirty="0"/>
          </a:p>
        </p:txBody>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8443" y="3921562"/>
            <a:ext cx="295632" cy="295632"/>
          </a:xfrm>
          <a:prstGeom prst="rect">
            <a:avLst/>
          </a:prstGeom>
        </p:spPr>
      </p:pic>
      <p:sp>
        <p:nvSpPr>
          <p:cNvPr id="18" name="Text 13"/>
          <p:cNvSpPr/>
          <p:nvPr/>
        </p:nvSpPr>
        <p:spPr>
          <a:xfrm>
            <a:off x="2254448" y="3972282"/>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aa-complain</a:t>
            </a:r>
            <a:endParaRPr lang="en-US" sz="1350" dirty="0"/>
          </a:p>
        </p:txBody>
      </p:sp>
      <p:sp>
        <p:nvSpPr>
          <p:cNvPr id="19" name="Text 14"/>
          <p:cNvSpPr/>
          <p:nvPr/>
        </p:nvSpPr>
        <p:spPr>
          <a:xfrm>
            <a:off x="2254448" y="4252198"/>
            <a:ext cx="4995505" cy="612696"/>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Переводит указанный профиль из режима </a:t>
            </a:r>
            <a:r>
              <a:rPr lang="en-US" sz="1150" dirty="0">
                <a:solidFill>
                  <a:srgbClr val="3A3630"/>
                </a:solidFill>
                <a:highlight>
                  <a:srgbClr val="F1E8DA"/>
                </a:highlight>
                <a:latin typeface="Consolas" pitchFamily="34" charset="0"/>
                <a:ea typeface="Consolas" pitchFamily="34" charset="-122"/>
                <a:cs typeface="Consolas" pitchFamily="34" charset="-120"/>
              </a:rPr>
              <a:t>enforce</a:t>
            </a:r>
            <a:r>
              <a:rPr lang="en-US" sz="1150" dirty="0">
                <a:solidFill>
                  <a:srgbClr val="3A3630"/>
                </a:solidFill>
                <a:latin typeface="Source Sans 3" pitchFamily="34" charset="0"/>
                <a:ea typeface="Source Sans 3" pitchFamily="34" charset="-122"/>
                <a:cs typeface="Source Sans 3" pitchFamily="34" charset="-120"/>
              </a:rPr>
              <a:t> в режим </a:t>
            </a:r>
            <a:r>
              <a:rPr lang="en-US" sz="1150" dirty="0">
                <a:solidFill>
                  <a:srgbClr val="3A3630"/>
                </a:solidFill>
                <a:highlight>
                  <a:srgbClr val="F1E8DA"/>
                </a:highlight>
                <a:latin typeface="Consolas" pitchFamily="34" charset="0"/>
                <a:ea typeface="Consolas" pitchFamily="34" charset="-122"/>
                <a:cs typeface="Consolas" pitchFamily="34" charset="-120"/>
              </a:rPr>
              <a:t>complain</a:t>
            </a:r>
            <a:r>
              <a:rPr lang="en-US" sz="1150" dirty="0">
                <a:solidFill>
                  <a:srgbClr val="3A3630"/>
                </a:solidFill>
                <a:latin typeface="Source Sans 3" pitchFamily="34" charset="0"/>
                <a:ea typeface="Source Sans 3" pitchFamily="34" charset="-122"/>
                <a:cs typeface="Source Sans 3" pitchFamily="34" charset="-120"/>
              </a:rPr>
              <a:t>, что позволяет программе работать без блокировок, но с журналированием нарушений.</a:t>
            </a:r>
            <a:endParaRPr lang="en-US" sz="1150" dirty="0"/>
          </a:p>
        </p:txBody>
      </p:sp>
      <p:sp>
        <p:nvSpPr>
          <p:cNvPr id="20" name="Shape 15"/>
          <p:cNvSpPr/>
          <p:nvPr/>
        </p:nvSpPr>
        <p:spPr>
          <a:xfrm>
            <a:off x="2254448" y="4982289"/>
            <a:ext cx="4995505" cy="423386"/>
          </a:xfrm>
          <a:prstGeom prst="roundRect">
            <a:avLst>
              <a:gd name="adj" fmla="val 5238"/>
            </a:avLst>
          </a:prstGeom>
          <a:solidFill>
            <a:srgbClr val="F1E8DA"/>
          </a:solidFill>
          <a:ln/>
        </p:spPr>
      </p:sp>
      <p:sp>
        <p:nvSpPr>
          <p:cNvPr id="21" name="Shape 16"/>
          <p:cNvSpPr/>
          <p:nvPr/>
        </p:nvSpPr>
        <p:spPr>
          <a:xfrm>
            <a:off x="2247067" y="4982289"/>
            <a:ext cx="5010269" cy="423386"/>
          </a:xfrm>
          <a:prstGeom prst="roundRect">
            <a:avLst>
              <a:gd name="adj" fmla="val 5238"/>
            </a:avLst>
          </a:prstGeom>
          <a:solidFill>
            <a:srgbClr val="F1E8DA"/>
          </a:solidFill>
          <a:ln/>
        </p:spPr>
      </p:sp>
      <p:sp>
        <p:nvSpPr>
          <p:cNvPr id="22" name="Text 17"/>
          <p:cNvSpPr/>
          <p:nvPr/>
        </p:nvSpPr>
        <p:spPr>
          <a:xfrm>
            <a:off x="2394823" y="5093137"/>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aa-complain /usr/bin/program</a:t>
            </a:r>
            <a:endParaRPr lang="en-US" sz="1150" dirty="0"/>
          </a:p>
        </p:txBody>
      </p:sp>
      <p:pic>
        <p:nvPicPr>
          <p:cNvPr id="2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0327" y="3921562"/>
            <a:ext cx="295632" cy="295632"/>
          </a:xfrm>
          <a:prstGeom prst="rect">
            <a:avLst/>
          </a:prstGeom>
        </p:spPr>
      </p:pic>
      <p:sp>
        <p:nvSpPr>
          <p:cNvPr id="24" name="Text 18"/>
          <p:cNvSpPr/>
          <p:nvPr/>
        </p:nvSpPr>
        <p:spPr>
          <a:xfrm>
            <a:off x="7806333" y="3972282"/>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aa-genprof</a:t>
            </a:r>
            <a:endParaRPr lang="en-US" sz="1350" dirty="0"/>
          </a:p>
        </p:txBody>
      </p:sp>
      <p:sp>
        <p:nvSpPr>
          <p:cNvPr id="25" name="Text 19"/>
          <p:cNvSpPr/>
          <p:nvPr/>
        </p:nvSpPr>
        <p:spPr>
          <a:xfrm>
            <a:off x="7806333" y="4252198"/>
            <a:ext cx="4995505" cy="612696"/>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Интерактивная утилита для создания нового профиля. Она помещает программу в режим </a:t>
            </a:r>
            <a:r>
              <a:rPr lang="en-US" sz="1150" dirty="0">
                <a:solidFill>
                  <a:srgbClr val="3A3630"/>
                </a:solidFill>
                <a:highlight>
                  <a:srgbClr val="F1E8DA"/>
                </a:highlight>
                <a:latin typeface="Consolas" pitchFamily="34" charset="0"/>
                <a:ea typeface="Consolas" pitchFamily="34" charset="-122"/>
                <a:cs typeface="Consolas" pitchFamily="34" charset="-120"/>
              </a:rPr>
              <a:t>complain</a:t>
            </a:r>
            <a:r>
              <a:rPr lang="en-US" sz="1150" dirty="0">
                <a:solidFill>
                  <a:srgbClr val="3A3630"/>
                </a:solidFill>
                <a:latin typeface="Source Sans 3" pitchFamily="34" charset="0"/>
                <a:ea typeface="Source Sans 3" pitchFamily="34" charset="-122"/>
                <a:cs typeface="Source Sans 3" pitchFamily="34" charset="-120"/>
              </a:rPr>
              <a:t>, предлагает запустить её и собрать все действия, затем на их основе создаёт черновик профиля.</a:t>
            </a:r>
            <a:endParaRPr lang="en-US" sz="1150" dirty="0"/>
          </a:p>
        </p:txBody>
      </p:sp>
      <p:sp>
        <p:nvSpPr>
          <p:cNvPr id="26" name="Shape 20"/>
          <p:cNvSpPr/>
          <p:nvPr/>
        </p:nvSpPr>
        <p:spPr>
          <a:xfrm>
            <a:off x="7806333" y="4982289"/>
            <a:ext cx="4995505" cy="423386"/>
          </a:xfrm>
          <a:prstGeom prst="roundRect">
            <a:avLst>
              <a:gd name="adj" fmla="val 5238"/>
            </a:avLst>
          </a:prstGeom>
          <a:solidFill>
            <a:srgbClr val="F1E8DA"/>
          </a:solidFill>
          <a:ln/>
        </p:spPr>
      </p:sp>
      <p:sp>
        <p:nvSpPr>
          <p:cNvPr id="27" name="Shape 21"/>
          <p:cNvSpPr/>
          <p:nvPr/>
        </p:nvSpPr>
        <p:spPr>
          <a:xfrm>
            <a:off x="7798951" y="4982289"/>
            <a:ext cx="5010269" cy="423386"/>
          </a:xfrm>
          <a:prstGeom prst="roundRect">
            <a:avLst>
              <a:gd name="adj" fmla="val 5238"/>
            </a:avLst>
          </a:prstGeom>
          <a:solidFill>
            <a:srgbClr val="F1E8DA"/>
          </a:solidFill>
          <a:ln/>
        </p:spPr>
      </p:sp>
      <p:sp>
        <p:nvSpPr>
          <p:cNvPr id="28" name="Text 22"/>
          <p:cNvSpPr/>
          <p:nvPr/>
        </p:nvSpPr>
        <p:spPr>
          <a:xfrm>
            <a:off x="7946708" y="5093137"/>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aa-genprof /usr/bin/program</a:t>
            </a:r>
            <a:endParaRPr lang="en-US" sz="1150" dirty="0"/>
          </a:p>
        </p:txBody>
      </p:sp>
      <p:pic>
        <p:nvPicPr>
          <p:cNvPr id="29"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28443" y="5614392"/>
            <a:ext cx="295632" cy="295632"/>
          </a:xfrm>
          <a:prstGeom prst="rect">
            <a:avLst/>
          </a:prstGeom>
        </p:spPr>
      </p:pic>
      <p:sp>
        <p:nvSpPr>
          <p:cNvPr id="30" name="Text 23"/>
          <p:cNvSpPr/>
          <p:nvPr/>
        </p:nvSpPr>
        <p:spPr>
          <a:xfrm>
            <a:off x="2254448" y="5665113"/>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aa-logprof</a:t>
            </a:r>
            <a:endParaRPr lang="en-US" sz="1350" dirty="0"/>
          </a:p>
        </p:txBody>
      </p:sp>
      <p:sp>
        <p:nvSpPr>
          <p:cNvPr id="31" name="Text 24"/>
          <p:cNvSpPr/>
          <p:nvPr/>
        </p:nvSpPr>
        <p:spPr>
          <a:xfrm>
            <a:off x="2254448" y="5945029"/>
            <a:ext cx="4995505" cy="605076"/>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Анализирует системные журналы на предмет нарушений AppArmor и предлагает обновить существующие профили, добавляя или изменяя правила, чтобы разрешить ранее заблокированные действия.</a:t>
            </a:r>
            <a:endParaRPr lang="en-US" sz="1150" dirty="0"/>
          </a:p>
        </p:txBody>
      </p:sp>
      <p:sp>
        <p:nvSpPr>
          <p:cNvPr id="32" name="Shape 25"/>
          <p:cNvSpPr/>
          <p:nvPr/>
        </p:nvSpPr>
        <p:spPr>
          <a:xfrm>
            <a:off x="2254448" y="6667500"/>
            <a:ext cx="4995505" cy="423386"/>
          </a:xfrm>
          <a:prstGeom prst="roundRect">
            <a:avLst>
              <a:gd name="adj" fmla="val 5238"/>
            </a:avLst>
          </a:prstGeom>
          <a:solidFill>
            <a:srgbClr val="F1E8DA"/>
          </a:solidFill>
          <a:ln/>
        </p:spPr>
      </p:sp>
      <p:sp>
        <p:nvSpPr>
          <p:cNvPr id="33" name="Shape 26"/>
          <p:cNvSpPr/>
          <p:nvPr/>
        </p:nvSpPr>
        <p:spPr>
          <a:xfrm>
            <a:off x="2247067" y="6667500"/>
            <a:ext cx="5010269" cy="423386"/>
          </a:xfrm>
          <a:prstGeom prst="roundRect">
            <a:avLst>
              <a:gd name="adj" fmla="val 5238"/>
            </a:avLst>
          </a:prstGeom>
          <a:solidFill>
            <a:srgbClr val="F1E8DA"/>
          </a:solidFill>
          <a:ln/>
        </p:spPr>
      </p:sp>
      <p:sp>
        <p:nvSpPr>
          <p:cNvPr id="34" name="Text 27"/>
          <p:cNvSpPr/>
          <p:nvPr/>
        </p:nvSpPr>
        <p:spPr>
          <a:xfrm>
            <a:off x="2394823" y="6778347"/>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aa-logprof</a:t>
            </a:r>
            <a:endParaRPr lang="en-US" sz="1150" dirty="0"/>
          </a:p>
        </p:txBody>
      </p:sp>
      <p:pic>
        <p:nvPicPr>
          <p:cNvPr id="35"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0327" y="5614392"/>
            <a:ext cx="295632" cy="295632"/>
          </a:xfrm>
          <a:prstGeom prst="rect">
            <a:avLst/>
          </a:prstGeom>
        </p:spPr>
      </p:pic>
      <p:sp>
        <p:nvSpPr>
          <p:cNvPr id="36" name="Text 28"/>
          <p:cNvSpPr/>
          <p:nvPr/>
        </p:nvSpPr>
        <p:spPr>
          <a:xfrm>
            <a:off x="7806333" y="5665113"/>
            <a:ext cx="1739384" cy="217408"/>
          </a:xfrm>
          <a:prstGeom prst="rect">
            <a:avLst/>
          </a:prstGeom>
          <a:noFill/>
          <a:ln/>
        </p:spPr>
        <p:txBody>
          <a:bodyPr wrap="none" lIns="0" tIns="0" rIns="0" bIns="0" rtlCol="0" anchor="t"/>
          <a:lstStyle/>
          <a:p>
            <a:pPr marL="0" indent="0" algn="l">
              <a:lnSpc>
                <a:spcPts val="1700"/>
              </a:lnSpc>
              <a:buNone/>
            </a:pPr>
            <a:r>
              <a:rPr lang="en-US" sz="1350" dirty="0">
                <a:solidFill>
                  <a:srgbClr val="3A3630"/>
                </a:solidFill>
                <a:latin typeface="Lora" pitchFamily="34" charset="0"/>
                <a:ea typeface="Lora" pitchFamily="34" charset="-122"/>
                <a:cs typeface="Lora" pitchFamily="34" charset="-120"/>
              </a:rPr>
              <a:t>aa-autodep</a:t>
            </a:r>
            <a:endParaRPr lang="en-US" sz="1350" dirty="0"/>
          </a:p>
        </p:txBody>
      </p:sp>
      <p:sp>
        <p:nvSpPr>
          <p:cNvPr id="37" name="Text 29"/>
          <p:cNvSpPr/>
          <p:nvPr/>
        </p:nvSpPr>
        <p:spPr>
          <a:xfrm>
            <a:off x="7806333" y="5945029"/>
            <a:ext cx="4995505" cy="605076"/>
          </a:xfrm>
          <a:prstGeom prst="rect">
            <a:avLst/>
          </a:prstGeom>
          <a:noFill/>
          <a:ln/>
        </p:spPr>
        <p:txBody>
          <a:bodyPr wrap="square" lIns="0" tIns="0" rIns="0" bIns="0" rtlCol="0" anchor="t"/>
          <a:lstStyle/>
          <a:p>
            <a:pPr marL="0" indent="0" algn="l">
              <a:lnSpc>
                <a:spcPts val="1550"/>
              </a:lnSpc>
              <a:buNone/>
            </a:pPr>
            <a:r>
              <a:rPr lang="en-US" sz="1150" dirty="0">
                <a:solidFill>
                  <a:srgbClr val="3A3630"/>
                </a:solidFill>
                <a:latin typeface="Source Sans 3" pitchFamily="34" charset="0"/>
                <a:ea typeface="Source Sans 3" pitchFamily="34" charset="-122"/>
                <a:cs typeface="Source Sans 3" pitchFamily="34" charset="-120"/>
              </a:rPr>
              <a:t>Создаёт базовый профиль для программы, анализируя её зависимости и типичные пути доступа, что служит хорошей отправной точкой для дальнейшей настройки.</a:t>
            </a:r>
            <a:endParaRPr lang="en-US" sz="1150" dirty="0"/>
          </a:p>
        </p:txBody>
      </p:sp>
      <p:sp>
        <p:nvSpPr>
          <p:cNvPr id="38" name="Shape 30"/>
          <p:cNvSpPr/>
          <p:nvPr/>
        </p:nvSpPr>
        <p:spPr>
          <a:xfrm>
            <a:off x="7806333" y="6667500"/>
            <a:ext cx="4995505" cy="423386"/>
          </a:xfrm>
          <a:prstGeom prst="roundRect">
            <a:avLst>
              <a:gd name="adj" fmla="val 5238"/>
            </a:avLst>
          </a:prstGeom>
          <a:solidFill>
            <a:srgbClr val="F1E8DA"/>
          </a:solidFill>
          <a:ln/>
        </p:spPr>
      </p:sp>
      <p:sp>
        <p:nvSpPr>
          <p:cNvPr id="39" name="Shape 31"/>
          <p:cNvSpPr/>
          <p:nvPr/>
        </p:nvSpPr>
        <p:spPr>
          <a:xfrm>
            <a:off x="7798951" y="6667500"/>
            <a:ext cx="5010269" cy="423386"/>
          </a:xfrm>
          <a:prstGeom prst="roundRect">
            <a:avLst>
              <a:gd name="adj" fmla="val 5238"/>
            </a:avLst>
          </a:prstGeom>
          <a:solidFill>
            <a:srgbClr val="F1E8DA"/>
          </a:solidFill>
          <a:ln/>
        </p:spPr>
      </p:sp>
      <p:sp>
        <p:nvSpPr>
          <p:cNvPr id="40" name="Text 32"/>
          <p:cNvSpPr/>
          <p:nvPr/>
        </p:nvSpPr>
        <p:spPr>
          <a:xfrm>
            <a:off x="7946708" y="6778347"/>
            <a:ext cx="4714756" cy="201692"/>
          </a:xfrm>
          <a:prstGeom prst="rect">
            <a:avLst/>
          </a:prstGeom>
          <a:noFill/>
          <a:ln/>
        </p:spPr>
        <p:txBody>
          <a:bodyPr wrap="none" lIns="0" tIns="0" rIns="0" bIns="0" rtlCol="0" anchor="t"/>
          <a:lstStyle/>
          <a:p>
            <a:pPr marL="0" indent="0" algn="l">
              <a:lnSpc>
                <a:spcPts val="1550"/>
              </a:lnSpc>
              <a:buNone/>
            </a:pPr>
            <a:r>
              <a:rPr lang="en-US" sz="1150" dirty="0">
                <a:solidFill>
                  <a:srgbClr val="3A3630"/>
                </a:solidFill>
                <a:highlight>
                  <a:srgbClr val="F1E8DA"/>
                </a:highlight>
                <a:latin typeface="Consolas" pitchFamily="34" charset="0"/>
                <a:ea typeface="Consolas" pitchFamily="34" charset="-122"/>
                <a:cs typeface="Consolas" pitchFamily="34" charset="-120"/>
              </a:rPr>
              <a:t>sudo aa-autodep /usr/bin/program</a:t>
            </a:r>
            <a:endParaRPr lang="en-US" sz="1150" dirty="0"/>
          </a:p>
        </p:txBody>
      </p:sp>
      <p:sp>
        <p:nvSpPr>
          <p:cNvPr id="41" name="Rectangle 40">
            <a:extLst>
              <a:ext uri="{FF2B5EF4-FFF2-40B4-BE49-F238E27FC236}">
                <a16:creationId xmlns:a16="http://schemas.microsoft.com/office/drawing/2014/main" id="{1F41EC2A-BC99-6983-0A37-F046BEDA5BD3}"/>
              </a:ext>
            </a:extLst>
          </p:cNvPr>
          <p:cNvSpPr/>
          <p:nvPr/>
        </p:nvSpPr>
        <p:spPr>
          <a:xfrm>
            <a:off x="12874336" y="7772400"/>
            <a:ext cx="1631373" cy="384464"/>
          </a:xfrm>
          <a:prstGeom prst="rect">
            <a:avLst/>
          </a:prstGeom>
          <a:solidFill>
            <a:srgbClr val="FEF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1423</Words>
  <Application>Microsoft Office PowerPoint</Application>
  <PresentationFormat>Custom</PresentationFormat>
  <Paragraphs>108</Paragraphs>
  <Slides>11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vt:lpstr>
      <vt:lpstr>Consolas</vt:lpstr>
      <vt:lpstr>Calibri</vt:lpstr>
      <vt:lpstr>110_Besmellah_1(MRT)</vt:lpstr>
      <vt:lpstr>Lora</vt:lpstr>
      <vt:lpstr>Arial</vt:lpstr>
      <vt:lpstr>High Tower Text</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Mani Eyvazi</cp:lastModifiedBy>
  <cp:revision>2</cp:revision>
  <dcterms:created xsi:type="dcterms:W3CDTF">2026-02-13T09:14:42Z</dcterms:created>
  <dcterms:modified xsi:type="dcterms:W3CDTF">2026-02-13T11:47:07Z</dcterms:modified>
</cp:coreProperties>
</file>